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57" r:id="rId2"/>
    <p:sldId id="322" r:id="rId3"/>
    <p:sldId id="321" r:id="rId4"/>
    <p:sldId id="260" r:id="rId5"/>
    <p:sldId id="259" r:id="rId6"/>
    <p:sldId id="324" r:id="rId7"/>
    <p:sldId id="323" r:id="rId8"/>
    <p:sldId id="325" r:id="rId9"/>
    <p:sldId id="326" r:id="rId10"/>
    <p:sldId id="328" r:id="rId11"/>
    <p:sldId id="330" r:id="rId12"/>
    <p:sldId id="329" r:id="rId13"/>
    <p:sldId id="32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2B34"/>
    <a:srgbClr val="552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2" autoAdjust="0"/>
    <p:restoredTop sz="94660"/>
  </p:normalViewPr>
  <p:slideViewPr>
    <p:cSldViewPr snapToGrid="0">
      <p:cViewPr varScale="1">
        <p:scale>
          <a:sx n="73" d="100"/>
          <a:sy n="73" d="100"/>
        </p:scale>
        <p:origin x="352" y="56"/>
      </p:cViewPr>
      <p:guideLst/>
    </p:cSldViewPr>
  </p:slideViewPr>
  <p:notesTextViewPr>
    <p:cViewPr>
      <p:scale>
        <a:sx n="1" d="1"/>
        <a:sy n="1" d="1"/>
      </p:scale>
      <p:origin x="0" y="0"/>
    </p:cViewPr>
  </p:notesTextViewPr>
  <p:notesViewPr>
    <p:cSldViewPr snapToGrid="0">
      <p:cViewPr varScale="1">
        <p:scale>
          <a:sx n="104" d="100"/>
          <a:sy n="104" d="100"/>
        </p:scale>
        <p:origin x="325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ECD7E1-49CB-4B4D-AE0D-E9E40E2E2EC5}"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3D60BE34-AB7B-4FD1-A372-8F80294C871C}">
      <dgm:prSet phldrT="[Text]" custT="1"/>
      <dgm:spPr/>
      <dgm:t>
        <a:bodyPr/>
        <a:lstStyle/>
        <a:p>
          <a:r>
            <a:rPr lang="en-US" sz="1600" b="1"/>
            <a:t>Artificial Intelligence</a:t>
          </a:r>
        </a:p>
      </dgm:t>
    </dgm:pt>
    <dgm:pt modelId="{251DC803-251B-4A07-957F-7634F8C0A4AF}" type="parTrans" cxnId="{3B73F370-13A2-418E-8FF3-9D987F410586}">
      <dgm:prSet/>
      <dgm:spPr/>
      <dgm:t>
        <a:bodyPr/>
        <a:lstStyle/>
        <a:p>
          <a:endParaRPr lang="en-US" sz="1800" b="0"/>
        </a:p>
      </dgm:t>
    </dgm:pt>
    <dgm:pt modelId="{7E82C361-71E1-4BC7-B7EC-FE1A6A423862}" type="sibTrans" cxnId="{3B73F370-13A2-418E-8FF3-9D987F410586}">
      <dgm:prSet/>
      <dgm:spPr/>
      <dgm:t>
        <a:bodyPr/>
        <a:lstStyle/>
        <a:p>
          <a:endParaRPr lang="en-US" sz="1800" b="0"/>
        </a:p>
      </dgm:t>
    </dgm:pt>
    <dgm:pt modelId="{4F3F3FF8-D76D-4EB5-83A2-58030BB31DDF}">
      <dgm:prSet phldrT="[Text]" custT="1"/>
      <dgm:spPr/>
      <dgm:t>
        <a:bodyPr/>
        <a:lstStyle/>
        <a:p>
          <a:r>
            <a:rPr lang="en-US" sz="1600" b="1"/>
            <a:t>Machine Learning</a:t>
          </a:r>
        </a:p>
      </dgm:t>
    </dgm:pt>
    <dgm:pt modelId="{9877D12E-4CC0-410C-851F-243752B4B2AB}" type="parTrans" cxnId="{D1838C17-4AAE-4D83-A665-991245F9A46C}">
      <dgm:prSet/>
      <dgm:spPr/>
      <dgm:t>
        <a:bodyPr/>
        <a:lstStyle/>
        <a:p>
          <a:endParaRPr lang="en-US" sz="1800" b="0"/>
        </a:p>
      </dgm:t>
    </dgm:pt>
    <dgm:pt modelId="{87075759-EE00-4521-A76F-6417A82A1B5C}" type="sibTrans" cxnId="{D1838C17-4AAE-4D83-A665-991245F9A46C}">
      <dgm:prSet/>
      <dgm:spPr/>
      <dgm:t>
        <a:bodyPr/>
        <a:lstStyle/>
        <a:p>
          <a:endParaRPr lang="en-US" sz="1800" b="0"/>
        </a:p>
      </dgm:t>
    </dgm:pt>
    <dgm:pt modelId="{4307B5C7-6425-42AF-BBC6-59359DEDC58F}">
      <dgm:prSet phldrT="[Text]" custT="1"/>
      <dgm:spPr/>
      <dgm:t>
        <a:bodyPr/>
        <a:lstStyle/>
        <a:p>
          <a:r>
            <a:rPr lang="en-US" sz="1600" b="1"/>
            <a:t>Deep Learning</a:t>
          </a:r>
        </a:p>
      </dgm:t>
    </dgm:pt>
    <dgm:pt modelId="{4588C051-1583-4F2B-8C79-594C3A25BDED}" type="parTrans" cxnId="{21B7404F-A486-444B-99D0-AD8D5462EE10}">
      <dgm:prSet/>
      <dgm:spPr/>
      <dgm:t>
        <a:bodyPr/>
        <a:lstStyle/>
        <a:p>
          <a:endParaRPr lang="en-US" sz="1800" b="0"/>
        </a:p>
      </dgm:t>
    </dgm:pt>
    <dgm:pt modelId="{736906E9-C4EE-47AD-BBF8-CEE2D9F54EC0}" type="sibTrans" cxnId="{21B7404F-A486-444B-99D0-AD8D5462EE10}">
      <dgm:prSet/>
      <dgm:spPr/>
      <dgm:t>
        <a:bodyPr/>
        <a:lstStyle/>
        <a:p>
          <a:endParaRPr lang="en-US" sz="1800" b="0"/>
        </a:p>
      </dgm:t>
    </dgm:pt>
    <dgm:pt modelId="{75D50462-12A7-4651-ADE1-4FD6919825A2}">
      <dgm:prSet phldrT="[Text]" custT="1"/>
      <dgm:spPr/>
      <dgm:t>
        <a:bodyPr/>
        <a:lstStyle/>
        <a:p>
          <a:r>
            <a:rPr lang="en-US" sz="1600" b="1" dirty="0"/>
            <a:t>GenAI</a:t>
          </a:r>
        </a:p>
      </dgm:t>
    </dgm:pt>
    <dgm:pt modelId="{3D02CFFC-AFC6-4EFE-AA25-E616F318295D}" type="parTrans" cxnId="{B94E0857-D7ED-42A0-AE0C-A06078998842}">
      <dgm:prSet/>
      <dgm:spPr/>
      <dgm:t>
        <a:bodyPr/>
        <a:lstStyle/>
        <a:p>
          <a:endParaRPr lang="en-US"/>
        </a:p>
      </dgm:t>
    </dgm:pt>
    <dgm:pt modelId="{573D71A3-0CE1-4E6F-82CE-77023FF9B15C}" type="sibTrans" cxnId="{B94E0857-D7ED-42A0-AE0C-A06078998842}">
      <dgm:prSet/>
      <dgm:spPr/>
      <dgm:t>
        <a:bodyPr/>
        <a:lstStyle/>
        <a:p>
          <a:endParaRPr lang="en-US"/>
        </a:p>
      </dgm:t>
    </dgm:pt>
    <dgm:pt modelId="{91D7721C-F2E9-42DE-9E3D-1FBB0EE4C94D}" type="pres">
      <dgm:prSet presAssocID="{0FECD7E1-49CB-4B4D-AE0D-E9E40E2E2EC5}" presName="Name0" presStyleCnt="0">
        <dgm:presLayoutVars>
          <dgm:chMax val="7"/>
          <dgm:resizeHandles val="exact"/>
        </dgm:presLayoutVars>
      </dgm:prSet>
      <dgm:spPr/>
    </dgm:pt>
    <dgm:pt modelId="{ECFA2DF4-FAB1-43D0-B636-7F3D2C0C1C57}" type="pres">
      <dgm:prSet presAssocID="{0FECD7E1-49CB-4B4D-AE0D-E9E40E2E2EC5}" presName="comp1" presStyleCnt="0"/>
      <dgm:spPr/>
    </dgm:pt>
    <dgm:pt modelId="{BBD7463E-E24A-44D2-9919-E15C12261E8C}" type="pres">
      <dgm:prSet presAssocID="{0FECD7E1-49CB-4B4D-AE0D-E9E40E2E2EC5}" presName="circle1" presStyleLbl="node1" presStyleIdx="0" presStyleCnt="4" custLinFactNeighborX="377" custLinFactNeighborY="22"/>
      <dgm:spPr/>
    </dgm:pt>
    <dgm:pt modelId="{AE55E663-3ED2-4630-A421-9A919852A672}" type="pres">
      <dgm:prSet presAssocID="{0FECD7E1-49CB-4B4D-AE0D-E9E40E2E2EC5}" presName="c1text" presStyleLbl="node1" presStyleIdx="0" presStyleCnt="4">
        <dgm:presLayoutVars>
          <dgm:bulletEnabled val="1"/>
        </dgm:presLayoutVars>
      </dgm:prSet>
      <dgm:spPr/>
    </dgm:pt>
    <dgm:pt modelId="{03989901-D9FF-47B4-ACF0-BEE84D9ED893}" type="pres">
      <dgm:prSet presAssocID="{0FECD7E1-49CB-4B4D-AE0D-E9E40E2E2EC5}" presName="comp2" presStyleCnt="0"/>
      <dgm:spPr/>
    </dgm:pt>
    <dgm:pt modelId="{88B4B147-F157-43BB-ACB3-7401E2776021}" type="pres">
      <dgm:prSet presAssocID="{0FECD7E1-49CB-4B4D-AE0D-E9E40E2E2EC5}" presName="circle2" presStyleLbl="node1" presStyleIdx="1" presStyleCnt="4" custLinFactNeighborX="975" custLinFactNeighborY="0"/>
      <dgm:spPr/>
    </dgm:pt>
    <dgm:pt modelId="{B3FFC0F3-C1E7-43E3-9A03-202FC62193B0}" type="pres">
      <dgm:prSet presAssocID="{0FECD7E1-49CB-4B4D-AE0D-E9E40E2E2EC5}" presName="c2text" presStyleLbl="node1" presStyleIdx="1" presStyleCnt="4">
        <dgm:presLayoutVars>
          <dgm:bulletEnabled val="1"/>
        </dgm:presLayoutVars>
      </dgm:prSet>
      <dgm:spPr/>
    </dgm:pt>
    <dgm:pt modelId="{03FB7175-610B-4A3C-974E-1E487E07310E}" type="pres">
      <dgm:prSet presAssocID="{0FECD7E1-49CB-4B4D-AE0D-E9E40E2E2EC5}" presName="comp3" presStyleCnt="0"/>
      <dgm:spPr/>
    </dgm:pt>
    <dgm:pt modelId="{803BBE2F-2F87-477A-B142-0E37589CD4FE}" type="pres">
      <dgm:prSet presAssocID="{0FECD7E1-49CB-4B4D-AE0D-E9E40E2E2EC5}" presName="circle3" presStyleLbl="node1" presStyleIdx="2" presStyleCnt="4"/>
      <dgm:spPr/>
    </dgm:pt>
    <dgm:pt modelId="{2C1DF2B7-53CA-4349-AD1D-4AB53D142F4E}" type="pres">
      <dgm:prSet presAssocID="{0FECD7E1-49CB-4B4D-AE0D-E9E40E2E2EC5}" presName="c3text" presStyleLbl="node1" presStyleIdx="2" presStyleCnt="4">
        <dgm:presLayoutVars>
          <dgm:bulletEnabled val="1"/>
        </dgm:presLayoutVars>
      </dgm:prSet>
      <dgm:spPr/>
    </dgm:pt>
    <dgm:pt modelId="{225D60C0-B014-443C-8B90-7A31A2C3EB97}" type="pres">
      <dgm:prSet presAssocID="{0FECD7E1-49CB-4B4D-AE0D-E9E40E2E2EC5}" presName="comp4" presStyleCnt="0"/>
      <dgm:spPr/>
    </dgm:pt>
    <dgm:pt modelId="{274CDD12-BE74-46FD-B9E3-98F92DC3427E}" type="pres">
      <dgm:prSet presAssocID="{0FECD7E1-49CB-4B4D-AE0D-E9E40E2E2EC5}" presName="circle4" presStyleLbl="node1" presStyleIdx="3" presStyleCnt="4"/>
      <dgm:spPr/>
    </dgm:pt>
    <dgm:pt modelId="{CF89CDD9-C58F-4CB8-B1E2-6C23AC81D5AA}" type="pres">
      <dgm:prSet presAssocID="{0FECD7E1-49CB-4B4D-AE0D-E9E40E2E2EC5}" presName="c4text" presStyleLbl="node1" presStyleIdx="3" presStyleCnt="4">
        <dgm:presLayoutVars>
          <dgm:bulletEnabled val="1"/>
        </dgm:presLayoutVars>
      </dgm:prSet>
      <dgm:spPr/>
    </dgm:pt>
  </dgm:ptLst>
  <dgm:cxnLst>
    <dgm:cxn modelId="{F53FFB09-C2D8-4798-9056-471BDDE91F12}" type="presOf" srcId="{3D60BE34-AB7B-4FD1-A372-8F80294C871C}" destId="{BBD7463E-E24A-44D2-9919-E15C12261E8C}" srcOrd="0" destOrd="0" presId="urn:microsoft.com/office/officeart/2005/8/layout/venn2"/>
    <dgm:cxn modelId="{D1838C17-4AAE-4D83-A665-991245F9A46C}" srcId="{0FECD7E1-49CB-4B4D-AE0D-E9E40E2E2EC5}" destId="{4F3F3FF8-D76D-4EB5-83A2-58030BB31DDF}" srcOrd="1" destOrd="0" parTransId="{9877D12E-4CC0-410C-851F-243752B4B2AB}" sibTransId="{87075759-EE00-4521-A76F-6417A82A1B5C}"/>
    <dgm:cxn modelId="{21B7404F-A486-444B-99D0-AD8D5462EE10}" srcId="{0FECD7E1-49CB-4B4D-AE0D-E9E40E2E2EC5}" destId="{4307B5C7-6425-42AF-BBC6-59359DEDC58F}" srcOrd="2" destOrd="0" parTransId="{4588C051-1583-4F2B-8C79-594C3A25BDED}" sibTransId="{736906E9-C4EE-47AD-BBF8-CEE2D9F54EC0}"/>
    <dgm:cxn modelId="{3B73F370-13A2-418E-8FF3-9D987F410586}" srcId="{0FECD7E1-49CB-4B4D-AE0D-E9E40E2E2EC5}" destId="{3D60BE34-AB7B-4FD1-A372-8F80294C871C}" srcOrd="0" destOrd="0" parTransId="{251DC803-251B-4A07-957F-7634F8C0A4AF}" sibTransId="{7E82C361-71E1-4BC7-B7EC-FE1A6A423862}"/>
    <dgm:cxn modelId="{6D652C54-7BEB-42FA-9636-0C5E25DE5E76}" type="presOf" srcId="{4307B5C7-6425-42AF-BBC6-59359DEDC58F}" destId="{2C1DF2B7-53CA-4349-AD1D-4AB53D142F4E}" srcOrd="1" destOrd="0" presId="urn:microsoft.com/office/officeart/2005/8/layout/venn2"/>
    <dgm:cxn modelId="{7C2EED75-AA2A-418F-B018-ED4A9511ACAD}" type="presOf" srcId="{75D50462-12A7-4651-ADE1-4FD6919825A2}" destId="{CF89CDD9-C58F-4CB8-B1E2-6C23AC81D5AA}" srcOrd="1" destOrd="0" presId="urn:microsoft.com/office/officeart/2005/8/layout/venn2"/>
    <dgm:cxn modelId="{0963FF76-79B6-4E17-A0C2-ED56F377B75F}" type="presOf" srcId="{4F3F3FF8-D76D-4EB5-83A2-58030BB31DDF}" destId="{B3FFC0F3-C1E7-43E3-9A03-202FC62193B0}" srcOrd="1" destOrd="0" presId="urn:microsoft.com/office/officeart/2005/8/layout/venn2"/>
    <dgm:cxn modelId="{B94E0857-D7ED-42A0-AE0C-A06078998842}" srcId="{0FECD7E1-49CB-4B4D-AE0D-E9E40E2E2EC5}" destId="{75D50462-12A7-4651-ADE1-4FD6919825A2}" srcOrd="3" destOrd="0" parTransId="{3D02CFFC-AFC6-4EFE-AA25-E616F318295D}" sibTransId="{573D71A3-0CE1-4E6F-82CE-77023FF9B15C}"/>
    <dgm:cxn modelId="{DB767D84-869E-4B69-9D15-7704D17013F5}" type="presOf" srcId="{4307B5C7-6425-42AF-BBC6-59359DEDC58F}" destId="{803BBE2F-2F87-477A-B142-0E37589CD4FE}" srcOrd="0" destOrd="0" presId="urn:microsoft.com/office/officeart/2005/8/layout/venn2"/>
    <dgm:cxn modelId="{A4C552C1-2F4B-47CC-9474-181F1FEA419E}" type="presOf" srcId="{3D60BE34-AB7B-4FD1-A372-8F80294C871C}" destId="{AE55E663-3ED2-4630-A421-9A919852A672}" srcOrd="1" destOrd="0" presId="urn:microsoft.com/office/officeart/2005/8/layout/venn2"/>
    <dgm:cxn modelId="{3F6253D5-E64B-45CF-A4BA-D97A2CCF4669}" type="presOf" srcId="{75D50462-12A7-4651-ADE1-4FD6919825A2}" destId="{274CDD12-BE74-46FD-B9E3-98F92DC3427E}" srcOrd="0" destOrd="0" presId="urn:microsoft.com/office/officeart/2005/8/layout/venn2"/>
    <dgm:cxn modelId="{78F887F1-97BD-4E7D-90CA-66B4C252D893}" type="presOf" srcId="{0FECD7E1-49CB-4B4D-AE0D-E9E40E2E2EC5}" destId="{91D7721C-F2E9-42DE-9E3D-1FBB0EE4C94D}" srcOrd="0" destOrd="0" presId="urn:microsoft.com/office/officeart/2005/8/layout/venn2"/>
    <dgm:cxn modelId="{369738F9-CDA5-4C79-B22D-590CF36CD3D9}" type="presOf" srcId="{4F3F3FF8-D76D-4EB5-83A2-58030BB31DDF}" destId="{88B4B147-F157-43BB-ACB3-7401E2776021}" srcOrd="0" destOrd="0" presId="urn:microsoft.com/office/officeart/2005/8/layout/venn2"/>
    <dgm:cxn modelId="{DC9AC3ED-AAA6-4D51-8B87-F5289FB08472}" type="presParOf" srcId="{91D7721C-F2E9-42DE-9E3D-1FBB0EE4C94D}" destId="{ECFA2DF4-FAB1-43D0-B636-7F3D2C0C1C57}" srcOrd="0" destOrd="0" presId="urn:microsoft.com/office/officeart/2005/8/layout/venn2"/>
    <dgm:cxn modelId="{CE8C73FB-0936-46B5-84F5-DB264C353955}" type="presParOf" srcId="{ECFA2DF4-FAB1-43D0-B636-7F3D2C0C1C57}" destId="{BBD7463E-E24A-44D2-9919-E15C12261E8C}" srcOrd="0" destOrd="0" presId="urn:microsoft.com/office/officeart/2005/8/layout/venn2"/>
    <dgm:cxn modelId="{4C44CB2C-38FC-4FB3-843B-735D2458E83C}" type="presParOf" srcId="{ECFA2DF4-FAB1-43D0-B636-7F3D2C0C1C57}" destId="{AE55E663-3ED2-4630-A421-9A919852A672}" srcOrd="1" destOrd="0" presId="urn:microsoft.com/office/officeart/2005/8/layout/venn2"/>
    <dgm:cxn modelId="{A539D3DF-335E-467A-B6A7-A81F1F733240}" type="presParOf" srcId="{91D7721C-F2E9-42DE-9E3D-1FBB0EE4C94D}" destId="{03989901-D9FF-47B4-ACF0-BEE84D9ED893}" srcOrd="1" destOrd="0" presId="urn:microsoft.com/office/officeart/2005/8/layout/venn2"/>
    <dgm:cxn modelId="{706471C6-B12E-4204-BDBF-3E6CFF6B0976}" type="presParOf" srcId="{03989901-D9FF-47B4-ACF0-BEE84D9ED893}" destId="{88B4B147-F157-43BB-ACB3-7401E2776021}" srcOrd="0" destOrd="0" presId="urn:microsoft.com/office/officeart/2005/8/layout/venn2"/>
    <dgm:cxn modelId="{A0F006B1-A063-4161-B68E-0AECAC3C13D1}" type="presParOf" srcId="{03989901-D9FF-47B4-ACF0-BEE84D9ED893}" destId="{B3FFC0F3-C1E7-43E3-9A03-202FC62193B0}" srcOrd="1" destOrd="0" presId="urn:microsoft.com/office/officeart/2005/8/layout/venn2"/>
    <dgm:cxn modelId="{117518F4-B2B5-4DB1-A51A-3B4C7A43ED11}" type="presParOf" srcId="{91D7721C-F2E9-42DE-9E3D-1FBB0EE4C94D}" destId="{03FB7175-610B-4A3C-974E-1E487E07310E}" srcOrd="2" destOrd="0" presId="urn:microsoft.com/office/officeart/2005/8/layout/venn2"/>
    <dgm:cxn modelId="{5DD48966-99B5-416C-B6BC-4EEDA0682235}" type="presParOf" srcId="{03FB7175-610B-4A3C-974E-1E487E07310E}" destId="{803BBE2F-2F87-477A-B142-0E37589CD4FE}" srcOrd="0" destOrd="0" presId="urn:microsoft.com/office/officeart/2005/8/layout/venn2"/>
    <dgm:cxn modelId="{AA3A3635-11F4-4EF7-9A72-CAA0744BB685}" type="presParOf" srcId="{03FB7175-610B-4A3C-974E-1E487E07310E}" destId="{2C1DF2B7-53CA-4349-AD1D-4AB53D142F4E}" srcOrd="1" destOrd="0" presId="urn:microsoft.com/office/officeart/2005/8/layout/venn2"/>
    <dgm:cxn modelId="{2E1B3695-6BB0-41C0-98BA-227C5514C98C}" type="presParOf" srcId="{91D7721C-F2E9-42DE-9E3D-1FBB0EE4C94D}" destId="{225D60C0-B014-443C-8B90-7A31A2C3EB97}" srcOrd="3" destOrd="0" presId="urn:microsoft.com/office/officeart/2005/8/layout/venn2"/>
    <dgm:cxn modelId="{01C76BB6-AD36-4A5A-8856-04C4D329A9EF}" type="presParOf" srcId="{225D60C0-B014-443C-8B90-7A31A2C3EB97}" destId="{274CDD12-BE74-46FD-B9E3-98F92DC3427E}" srcOrd="0" destOrd="0" presId="urn:microsoft.com/office/officeart/2005/8/layout/venn2"/>
    <dgm:cxn modelId="{7F06E399-0EE2-4A7C-8EF6-511973FCB1B7}" type="presParOf" srcId="{225D60C0-B014-443C-8B90-7A31A2C3EB97}" destId="{CF89CDD9-C58F-4CB8-B1E2-6C23AC81D5AA}"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7463E-E24A-44D2-9919-E15C12261E8C}">
      <dsp:nvSpPr>
        <dsp:cNvPr id="0" name=""/>
        <dsp:cNvSpPr/>
      </dsp:nvSpPr>
      <dsp:spPr>
        <a:xfrm>
          <a:off x="893234" y="0"/>
          <a:ext cx="4690533" cy="469053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Artificial Intelligence</a:t>
          </a:r>
        </a:p>
      </dsp:txBody>
      <dsp:txXfrm>
        <a:off x="2582764" y="234526"/>
        <a:ext cx="1311473" cy="703579"/>
      </dsp:txXfrm>
    </dsp:sp>
    <dsp:sp modelId="{88B4B147-F157-43BB-ACB3-7401E2776021}">
      <dsp:nvSpPr>
        <dsp:cNvPr id="0" name=""/>
        <dsp:cNvSpPr/>
      </dsp:nvSpPr>
      <dsp:spPr>
        <a:xfrm>
          <a:off x="1381190" y="938106"/>
          <a:ext cx="3752426" cy="3752426"/>
        </a:xfrm>
        <a:prstGeom prst="ellipse">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Machine Learning</a:t>
          </a:r>
        </a:p>
      </dsp:txBody>
      <dsp:txXfrm>
        <a:off x="2601667" y="1163252"/>
        <a:ext cx="1311473" cy="675436"/>
      </dsp:txXfrm>
    </dsp:sp>
    <dsp:sp modelId="{803BBE2F-2F87-477A-B142-0E37589CD4FE}">
      <dsp:nvSpPr>
        <dsp:cNvPr id="0" name=""/>
        <dsp:cNvSpPr/>
      </dsp:nvSpPr>
      <dsp:spPr>
        <a:xfrm>
          <a:off x="1813657" y="1876213"/>
          <a:ext cx="2814319" cy="2814319"/>
        </a:xfrm>
        <a:prstGeom prst="ellipse">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Deep Learning</a:t>
          </a:r>
        </a:p>
      </dsp:txBody>
      <dsp:txXfrm>
        <a:off x="2565080" y="2087287"/>
        <a:ext cx="1311473" cy="633221"/>
      </dsp:txXfrm>
    </dsp:sp>
    <dsp:sp modelId="{274CDD12-BE74-46FD-B9E3-98F92DC3427E}">
      <dsp:nvSpPr>
        <dsp:cNvPr id="0" name=""/>
        <dsp:cNvSpPr/>
      </dsp:nvSpPr>
      <dsp:spPr>
        <a:xfrm>
          <a:off x="2282710" y="2814319"/>
          <a:ext cx="1876213" cy="1876213"/>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GenAI</a:t>
          </a:r>
        </a:p>
      </dsp:txBody>
      <dsp:txXfrm>
        <a:off x="2557475" y="3283373"/>
        <a:ext cx="1326683" cy="93810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6991C9-0730-441D-A01E-A2132D3F3C0F}" type="datetimeFigureOut">
              <a:rPr lang="en-US" smtClean="0"/>
              <a:t>10/7/2023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BD8B9-A560-49B1-BF4F-5FD1CB70FB41}" type="slidenum">
              <a:rPr lang="en-US" smtClean="0"/>
              <a:t>‹#›</a:t>
            </a:fld>
            <a:endParaRPr lang="en-US"/>
          </a:p>
        </p:txBody>
      </p:sp>
    </p:spTree>
    <p:extLst>
      <p:ext uri="{BB962C8B-B14F-4D97-AF65-F5344CB8AC3E}">
        <p14:creationId xmlns:p14="http://schemas.microsoft.com/office/powerpoint/2010/main" val="2948546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82F3C-8CBC-4A39-A633-618A31D8F93F}"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8BB44-26CB-46D1-A25E-50B81B2C2453}" type="slidenum">
              <a:rPr lang="en-US" smtClean="0"/>
              <a:t>‹#›</a:t>
            </a:fld>
            <a:endParaRPr lang="en-US"/>
          </a:p>
        </p:txBody>
      </p:sp>
    </p:spTree>
    <p:extLst>
      <p:ext uri="{BB962C8B-B14F-4D97-AF65-F5344CB8AC3E}">
        <p14:creationId xmlns:p14="http://schemas.microsoft.com/office/powerpoint/2010/main" val="330656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BB44-26CB-46D1-A25E-50B81B2C2453}" type="slidenum">
              <a:rPr lang="en-US" smtClean="0"/>
              <a:t>1</a:t>
            </a:fld>
            <a:endParaRPr lang="en-US"/>
          </a:p>
        </p:txBody>
      </p:sp>
    </p:spTree>
    <p:extLst>
      <p:ext uri="{BB962C8B-B14F-4D97-AF65-F5344CB8AC3E}">
        <p14:creationId xmlns:p14="http://schemas.microsoft.com/office/powerpoint/2010/main" val="65896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BB44-26CB-46D1-A25E-50B81B2C2453}" type="slidenum">
              <a:rPr lang="en-US" smtClean="0"/>
              <a:t>9</a:t>
            </a:fld>
            <a:endParaRPr lang="en-US"/>
          </a:p>
        </p:txBody>
      </p:sp>
    </p:spTree>
    <p:extLst>
      <p:ext uri="{BB962C8B-B14F-4D97-AF65-F5344CB8AC3E}">
        <p14:creationId xmlns:p14="http://schemas.microsoft.com/office/powerpoint/2010/main" val="1442205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Original Text: "In a groundbreaking discovery, scientists have found a new exoplanet orbiting a distant star. This exoplanet, named 'Kepler-452b,' is located in the habitable zone of its star, meaning it could potentially support liquid water and, therefore, life. Kepler-452b is about 1.6 times the size of Earth and orbits a sun-like star called Kepler-452. This discovery raises exciting possibilities for the search for extraterrestrial life beyond our solar system."</a:t>
            </a:r>
          </a:p>
          <a:p>
            <a:pPr algn="l"/>
            <a:r>
              <a:rPr lang="en-US" b="1" i="0" dirty="0">
                <a:solidFill>
                  <a:srgbClr val="374151"/>
                </a:solidFill>
                <a:effectLst/>
                <a:latin typeface="Söhne"/>
              </a:rPr>
              <a:t>Summary:</a:t>
            </a:r>
            <a:endParaRPr lang="en-US" b="0" i="0" dirty="0">
              <a:solidFill>
                <a:srgbClr val="374151"/>
              </a:solidFill>
              <a:effectLst/>
              <a:latin typeface="Söhne"/>
            </a:endParaRPr>
          </a:p>
          <a:p>
            <a:pPr algn="l"/>
            <a:r>
              <a:rPr lang="en-US" b="0" i="0" dirty="0">
                <a:solidFill>
                  <a:srgbClr val="374151"/>
                </a:solidFill>
                <a:effectLst/>
                <a:latin typeface="Söhne"/>
              </a:rPr>
              <a:t>Summary: "Scientists have discovered a new exoplanet, Kepler-452b, in the habitable zone of a sun-like star. It's 1.6 times the size of Earth and could potentially support life, sparking excitement in the search for extraterrestrial life."</a:t>
            </a:r>
          </a:p>
          <a:p>
            <a:pPr algn="l"/>
            <a:r>
              <a:rPr lang="en-US" b="1" i="0" dirty="0">
                <a:solidFill>
                  <a:srgbClr val="374151"/>
                </a:solidFill>
                <a:effectLst/>
                <a:latin typeface="Söhne"/>
              </a:rPr>
              <a:t>Explanation of Mechanics - Tokens, Attention, Encoder, and Decoder:</a:t>
            </a: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Tokens</a:t>
            </a:r>
            <a:r>
              <a:rPr lang="en-US" b="0" i="0" dirty="0">
                <a:solidFill>
                  <a:srgbClr val="374151"/>
                </a:solidFill>
                <a:effectLst/>
                <a:latin typeface="Söhne"/>
              </a:rPr>
              <a:t>: Tokens are the basic units into which the text is divided. In the original text and summary, each word and punctuation mark is a token. For example, "Scientists" is one token, "discovered" is another, and so on.</a:t>
            </a:r>
          </a:p>
          <a:p>
            <a:pPr algn="l">
              <a:buFont typeface="+mj-lt"/>
              <a:buAutoNum type="arabicPeriod"/>
            </a:pPr>
            <a:r>
              <a:rPr lang="en-US" b="1" i="0" dirty="0">
                <a:solidFill>
                  <a:srgbClr val="374151"/>
                </a:solidFill>
                <a:effectLst/>
                <a:latin typeface="Söhne"/>
              </a:rPr>
              <a:t>Encoder-Decoder Architecture</a:t>
            </a:r>
            <a:r>
              <a:rPr lang="en-US" b="0" i="0" dirty="0">
                <a:solidFill>
                  <a:srgbClr val="374151"/>
                </a:solidFill>
                <a:effectLst/>
                <a:latin typeface="Söhne"/>
              </a:rPr>
              <a:t>: Summarization often involves the use of an encoder-decoder architecture, much like the Transformer model. Here's how it works:</a:t>
            </a:r>
          </a:p>
          <a:p>
            <a:pPr marL="742950" lvl="1" indent="-285750" algn="l">
              <a:buFont typeface="+mj-lt"/>
              <a:buAutoNum type="arabicPeriod"/>
            </a:pPr>
            <a:r>
              <a:rPr lang="en-US" b="1" i="0" dirty="0">
                <a:solidFill>
                  <a:srgbClr val="374151"/>
                </a:solidFill>
                <a:effectLst/>
                <a:latin typeface="Söhne"/>
              </a:rPr>
              <a:t>Encoder</a:t>
            </a:r>
            <a:r>
              <a:rPr lang="en-US" b="0" i="0" dirty="0">
                <a:solidFill>
                  <a:srgbClr val="374151"/>
                </a:solidFill>
                <a:effectLst/>
                <a:latin typeface="Söhne"/>
              </a:rPr>
              <a:t>: The encoder takes the original text and converts it into a numerical representation. It processes each token in the text, one at a time, and encodes information about the tokens' relationships, positions, and meanings into a high-dimensional vector. This vector representation captures the essence of the text's content.</a:t>
            </a:r>
          </a:p>
          <a:p>
            <a:pPr marL="742950" lvl="1" indent="-285750" algn="l">
              <a:buFont typeface="+mj-lt"/>
              <a:buAutoNum type="arabicPeriod"/>
            </a:pPr>
            <a:r>
              <a:rPr lang="en-US" b="1" i="0" dirty="0">
                <a:solidFill>
                  <a:srgbClr val="374151"/>
                </a:solidFill>
                <a:effectLst/>
                <a:latin typeface="Söhne"/>
              </a:rPr>
              <a:t>Attention Mechanism</a:t>
            </a:r>
            <a:r>
              <a:rPr lang="en-US" b="0" i="0" dirty="0">
                <a:solidFill>
                  <a:srgbClr val="374151"/>
                </a:solidFill>
                <a:effectLst/>
                <a:latin typeface="Söhne"/>
              </a:rPr>
              <a:t>: Within the encoder, an attention mechanism is used to weigh the importance of different tokens in relation to each other. For instance, when the encoder processes the word "Kepler-452b," it pays more attention to the context and significance of this word in the text. This helps it understand that it's talking about an exoplanet.</a:t>
            </a:r>
          </a:p>
          <a:p>
            <a:pPr marL="742950" lvl="1" indent="-285750" algn="l">
              <a:buFont typeface="+mj-lt"/>
              <a:buAutoNum type="arabicPeriod"/>
            </a:pPr>
            <a:r>
              <a:rPr lang="en-US" b="1" i="0" dirty="0">
                <a:solidFill>
                  <a:srgbClr val="374151"/>
                </a:solidFill>
                <a:effectLst/>
                <a:latin typeface="Söhne"/>
              </a:rPr>
              <a:t>Decoder</a:t>
            </a:r>
            <a:r>
              <a:rPr lang="en-US" b="0" i="0" dirty="0">
                <a:solidFill>
                  <a:srgbClr val="374151"/>
                </a:solidFill>
                <a:effectLst/>
                <a:latin typeface="Söhne"/>
              </a:rPr>
              <a:t>: The decoder takes the encoded representation of the text and generates a summary. It processes the encoded information step by step, token by token, and generates the summary tokens one after another. The decoder uses attention mechanisms to focus on relevant parts of the encoded text while generating each token in the summary.</a:t>
            </a:r>
          </a:p>
          <a:p>
            <a:pPr algn="l">
              <a:buFont typeface="+mj-lt"/>
              <a:buAutoNum type="arabicPeriod"/>
            </a:pPr>
            <a:r>
              <a:rPr lang="en-US" b="1" i="0" dirty="0">
                <a:solidFill>
                  <a:srgbClr val="374151"/>
                </a:solidFill>
                <a:effectLst/>
                <a:latin typeface="Söhne"/>
              </a:rPr>
              <a:t>Abstractive Summarization</a:t>
            </a:r>
            <a:r>
              <a:rPr lang="en-US" b="0" i="0" dirty="0">
                <a:solidFill>
                  <a:srgbClr val="374151"/>
                </a:solidFill>
                <a:effectLst/>
                <a:latin typeface="Söhne"/>
              </a:rPr>
              <a:t>: In this example, abstractive summarization is used because the summary is not a direct extraction of sentences from the original text but a concise, human-like version that conveys the main points. The model understands the context and generates new sentences, such as "It's 1.6 times the size of Earth and could potentially support life," which are not verbatim copies of sentences in the original text.</a:t>
            </a:r>
          </a:p>
          <a:p>
            <a:pPr algn="l"/>
            <a:r>
              <a:rPr lang="en-US" b="0" i="0" dirty="0">
                <a:solidFill>
                  <a:srgbClr val="374151"/>
                </a:solidFill>
                <a:effectLst/>
                <a:latin typeface="Söhne"/>
              </a:rPr>
              <a:t>In summary, the encoder-decoder architecture, powered by mechanisms like attention, allows the model to read and understand the original text and then generate a coherent, abstractive summary that captures the essential information. It does this by encoding the text into a numerical representation, attending to important parts, and decoding that representation into a summary while considering context and relationships between tokens.</a:t>
            </a:r>
          </a:p>
          <a:p>
            <a:endParaRPr lang="en-US" dirty="0"/>
          </a:p>
        </p:txBody>
      </p:sp>
      <p:sp>
        <p:nvSpPr>
          <p:cNvPr id="4" name="Slide Number Placeholder 3"/>
          <p:cNvSpPr>
            <a:spLocks noGrp="1"/>
          </p:cNvSpPr>
          <p:nvPr>
            <p:ph type="sldNum" sz="quarter" idx="5"/>
          </p:nvPr>
        </p:nvSpPr>
        <p:spPr/>
        <p:txBody>
          <a:bodyPr/>
          <a:lstStyle/>
          <a:p>
            <a:fld id="{1E18BB44-26CB-46D1-A25E-50B81B2C2453}" type="slidenum">
              <a:rPr lang="en-US" smtClean="0"/>
              <a:t>10</a:t>
            </a:fld>
            <a:endParaRPr lang="en-US"/>
          </a:p>
        </p:txBody>
      </p:sp>
    </p:spTree>
    <p:extLst>
      <p:ext uri="{BB962C8B-B14F-4D97-AF65-F5344CB8AC3E}">
        <p14:creationId xmlns:p14="http://schemas.microsoft.com/office/powerpoint/2010/main" val="3636727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73638"/>
            <a:ext cx="10363200" cy="2071253"/>
          </a:xfrm>
        </p:spPr>
        <p:txBody>
          <a:bodyPr anchor="ctr">
            <a:normAutofit/>
          </a:bodyPr>
          <a:lstStyle>
            <a:lvl1pPr algn="ctr">
              <a:defRPr sz="5400">
                <a:solidFill>
                  <a:srgbClr val="0070C0"/>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2869275"/>
            <a:ext cx="9144000" cy="602673"/>
          </a:xfrm>
        </p:spPr>
        <p:txBody>
          <a:bodyPr>
            <a:normAutofit/>
          </a:bodyPr>
          <a:lstStyle>
            <a:lvl1pPr marL="0" indent="0" algn="ctr">
              <a:buNone/>
              <a:defRPr sz="2800" b="0">
                <a:solidFill>
                  <a:schemeClr val="bg2">
                    <a:lumMod val="1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90176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DE38547-5C95-4E1D-A521-9A485A8B5F90}" type="slidenum">
              <a:rPr lang="en-US" smtClean="0"/>
              <a:t>‹#›</a:t>
            </a:fld>
            <a:endParaRPr lang="en-US"/>
          </a:p>
        </p:txBody>
      </p:sp>
    </p:spTree>
    <p:extLst>
      <p:ext uri="{BB962C8B-B14F-4D97-AF65-F5344CB8AC3E}">
        <p14:creationId xmlns:p14="http://schemas.microsoft.com/office/powerpoint/2010/main" val="2429428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04977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4977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DE38547-5C95-4E1D-A521-9A485A8B5F90}" type="slidenum">
              <a:rPr lang="en-US" smtClean="0"/>
              <a:t>‹#›</a:t>
            </a:fld>
            <a:endParaRPr lang="en-US"/>
          </a:p>
        </p:txBody>
      </p:sp>
    </p:spTree>
    <p:extLst>
      <p:ext uri="{BB962C8B-B14F-4D97-AF65-F5344CB8AC3E}">
        <p14:creationId xmlns:p14="http://schemas.microsoft.com/office/powerpoint/2010/main" val="419749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DE38547-5C95-4E1D-A521-9A485A8B5F90}" type="slidenum">
              <a:rPr lang="en-US" smtClean="0"/>
              <a:t>‹#›</a:t>
            </a:fld>
            <a:endParaRPr lang="en-US"/>
          </a:p>
        </p:txBody>
      </p:sp>
    </p:spTree>
    <p:extLst>
      <p:ext uri="{BB962C8B-B14F-4D97-AF65-F5344CB8AC3E}">
        <p14:creationId xmlns:p14="http://schemas.microsoft.com/office/powerpoint/2010/main" val="397432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E38547-5C95-4E1D-A521-9A485A8B5F90}" type="slidenum">
              <a:rPr lang="en-US" smtClean="0"/>
              <a:t>‹#›</a:t>
            </a:fld>
            <a:endParaRPr lang="en-US"/>
          </a:p>
        </p:txBody>
      </p:sp>
    </p:spTree>
    <p:extLst>
      <p:ext uri="{BB962C8B-B14F-4D97-AF65-F5344CB8AC3E}">
        <p14:creationId xmlns:p14="http://schemas.microsoft.com/office/powerpoint/2010/main" val="34079098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5769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084407"/>
            <a:ext cx="10515600" cy="47711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811936" y="6411769"/>
            <a:ext cx="2743200" cy="365125"/>
          </a:xfrm>
          <a:prstGeom prst="rect">
            <a:avLst/>
          </a:prstGeom>
        </p:spPr>
        <p:txBody>
          <a:bodyPr vert="horz" lIns="91440" tIns="45720" rIns="91440" bIns="45720" rtlCol="0" anchor="ctr"/>
          <a:lstStyle>
            <a:lvl1pPr algn="r">
              <a:defRPr sz="1200" b="1">
                <a:solidFill>
                  <a:schemeClr val="bg1"/>
                </a:solidFill>
              </a:defRPr>
            </a:lvl1pPr>
          </a:lstStyle>
          <a:p>
            <a:fld id="{DDE38547-5C95-4E1D-A521-9A485A8B5F90}" type="slidenum">
              <a:rPr lang="en-US" smtClean="0"/>
              <a:pPr/>
              <a:t>‹#›</a:t>
            </a:fld>
            <a:endParaRPr lang="en-US"/>
          </a:p>
        </p:txBody>
      </p:sp>
    </p:spTree>
    <p:extLst>
      <p:ext uri="{BB962C8B-B14F-4D97-AF65-F5344CB8AC3E}">
        <p14:creationId xmlns:p14="http://schemas.microsoft.com/office/powerpoint/2010/main" val="307234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p:txStyles>
    <p:titleStyle>
      <a:lvl1pPr algn="l" defTabSz="914400" rtl="0" eaLnBrk="1" latinLnBrk="0" hangingPunct="1">
        <a:lnSpc>
          <a:spcPct val="90000"/>
        </a:lnSpc>
        <a:spcBef>
          <a:spcPct val="0"/>
        </a:spcBef>
        <a:buNone/>
        <a:defRPr sz="2800" b="1" kern="1200">
          <a:solidFill>
            <a:srgbClr val="0070C0"/>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1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1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rohit@certientai.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abs/1706.0376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eb.stanford.edu/class/cs25/" TargetMode="External"/><Relationship Id="rId3" Type="http://schemas.openxmlformats.org/officeDocument/2006/relationships/hyperlink" Target="https://resources.nvidia.com/en-us-large-language-model-ebooks/llm-ebook-part2" TargetMode="External"/><Relationship Id="rId7" Type="http://schemas.openxmlformats.org/officeDocument/2006/relationships/hyperlink" Target="https://arxiv.org/abs/1706.03762" TargetMode="External"/><Relationship Id="rId2" Type="http://schemas.openxmlformats.org/officeDocument/2006/relationships/hyperlink" Target="https://resources.nvidia.com/en-us-large-language-model-ebooks/llm-ebook-part1" TargetMode="External"/><Relationship Id="rId1" Type="http://schemas.openxmlformats.org/officeDocument/2006/relationships/slideLayout" Target="../slideLayouts/slideLayout2.xml"/><Relationship Id="rId6" Type="http://schemas.openxmlformats.org/officeDocument/2006/relationships/hyperlink" Target="https://www.intel.com/content/www/us/en/developer/topic-technology/artificial-intelligence/training/overview.html" TargetMode="External"/><Relationship Id="rId5" Type="http://schemas.openxmlformats.org/officeDocument/2006/relationships/hyperlink" Target="https://developers.google.com/machine-learning/resources/intro-llms" TargetMode="External"/><Relationship Id="rId4" Type="http://schemas.openxmlformats.org/officeDocument/2006/relationships/hyperlink" Target="https://learn.microsoft.com/en-us/semantic-kernel/prompt-engineering/" TargetMode="External"/><Relationship Id="rId9" Type="http://schemas.openxmlformats.org/officeDocument/2006/relationships/hyperlink" Target="https://www.cloudpainter.com/ai-art-blo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hyperlink" Target="https://www.iso.org/obp/ui/en/#iso:std:iso-iec:22989:ed-1:v1:en:term:3.1.35" TargetMode="External"/><Relationship Id="rId3" Type="http://schemas.openxmlformats.org/officeDocument/2006/relationships/hyperlink" Target="https://www.mdpi.com/journal/mathematics/special_issues/Machine_Learning_Applications2023" TargetMode="External"/><Relationship Id="rId7" Type="http://schemas.openxmlformats.org/officeDocument/2006/relationships/hyperlink" Target="https://www.iso.org/obp/ui/en/#iso:std:iso-iec:22989:ed-1:v1:en:term:3.1.21"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www.iso.org/obp/ui/en/#iso:std:iso-iec:22989:ed-1:v1:en:term:3.1.23" TargetMode="External"/><Relationship Id="rId5" Type="http://schemas.openxmlformats.org/officeDocument/2006/relationships/hyperlink" Target="https://www.iso.org/obp/ui/en/#iso:std:iso-iec:22989:ed-1:v1:en:term:3.1.3" TargetMode="External"/><Relationship Id="rId10" Type="http://schemas.openxmlformats.org/officeDocument/2006/relationships/hyperlink" Target="https://www.iso.org/obp/ui/en/#iso:std:iso-iec:22989:ed-1:v1:en" TargetMode="External"/><Relationship Id="rId4" Type="http://schemas.openxmlformats.org/officeDocument/2006/relationships/hyperlink" Target="https://www.iso.org/obp/ui/en/#iso:std:iso-iec:22989:ed-1:v1:en:term:3.1.4" TargetMode="External"/><Relationship Id="rId9" Type="http://schemas.openxmlformats.org/officeDocument/2006/relationships/hyperlink" Target="https://www.iso.org/obp/ui/en/#iso:std:iso-iec:22989:ed-1:v1:en:term:3.1.7"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owardsdatascience.com/linear-regression-using-least-squares-a4c3456e8570" TargetMode="External"/><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hyperlink" Target="https://developers.google.com/machine-learning/intro-to-ml/what-is-ml"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hyperlink" Target="https://www.cloudpainter.com/ai-art-blo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cloudpainter.com/ai-art-blog"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cloudpainter.com/ai-art-blo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evelopers.google.com/machine-learning/glossary#tok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developers.google.com/machine-learning/resources/intro-ll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022350" y="760938"/>
            <a:ext cx="10363200" cy="2071253"/>
          </a:xfrm>
        </p:spPr>
        <p:txBody>
          <a:bodyPr>
            <a:normAutofit fontScale="90000"/>
          </a:bodyPr>
          <a:lstStyle/>
          <a:p>
            <a:r>
              <a:rPr lang="en-US" dirty="0"/>
              <a:t>AI 101 – Understanding Generative AI and Large Language Models</a:t>
            </a:r>
            <a:br>
              <a:rPr lang="en-US" dirty="0"/>
            </a:br>
            <a:br>
              <a:rPr lang="en-US" dirty="0"/>
            </a:br>
            <a:r>
              <a:rPr lang="en-US" sz="2200" dirty="0"/>
              <a:t>10</a:t>
            </a:r>
            <a:r>
              <a:rPr lang="en-US" sz="2200" baseline="30000" dirty="0"/>
              <a:t>th</a:t>
            </a:r>
            <a:r>
              <a:rPr lang="en-US" sz="2200" dirty="0"/>
              <a:t> October 2023</a:t>
            </a:r>
          </a:p>
        </p:txBody>
      </p:sp>
      <p:sp>
        <p:nvSpPr>
          <p:cNvPr id="5" name="Subtitle 4"/>
          <p:cNvSpPr>
            <a:spLocks noGrp="1"/>
          </p:cNvSpPr>
          <p:nvPr>
            <p:ph type="subTitle" idx="1"/>
          </p:nvPr>
        </p:nvSpPr>
        <p:spPr>
          <a:xfrm>
            <a:off x="1428750" y="3513081"/>
            <a:ext cx="9144000" cy="602673"/>
          </a:xfrm>
        </p:spPr>
        <p:txBody>
          <a:bodyPr>
            <a:normAutofit fontScale="62500" lnSpcReduction="20000"/>
          </a:bodyPr>
          <a:lstStyle/>
          <a:p>
            <a:r>
              <a:rPr lang="en-US" dirty="0"/>
              <a:t>Rohit Israni, Founder &amp; CEO, CertientAI and Chair, INCITS/Artificial Intelligence</a:t>
            </a:r>
          </a:p>
          <a:p>
            <a:r>
              <a:rPr lang="en-US" dirty="0">
                <a:hlinkClick r:id="rId4"/>
              </a:rPr>
              <a:t>rohit@certientai.com</a:t>
            </a:r>
            <a:endParaRPr lang="en-US" dirty="0"/>
          </a:p>
          <a:p>
            <a:endParaRPr lang="en-US" dirty="0"/>
          </a:p>
        </p:txBody>
      </p:sp>
    </p:spTree>
    <p:extLst>
      <p:ext uri="{BB962C8B-B14F-4D97-AF65-F5344CB8AC3E}">
        <p14:creationId xmlns:p14="http://schemas.microsoft.com/office/powerpoint/2010/main" val="1356235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E532-7ABA-AF57-99BA-69C87FF7D4F5}"/>
              </a:ext>
            </a:extLst>
          </p:cNvPr>
          <p:cNvSpPr>
            <a:spLocks noGrp="1"/>
          </p:cNvSpPr>
          <p:nvPr>
            <p:ph type="title"/>
          </p:nvPr>
        </p:nvSpPr>
        <p:spPr/>
        <p:txBody>
          <a:bodyPr/>
          <a:lstStyle/>
          <a:p>
            <a:r>
              <a:rPr lang="en-US" dirty="0"/>
              <a:t>Generative AI LLMs- Attention is All You Need</a:t>
            </a:r>
          </a:p>
        </p:txBody>
      </p:sp>
      <p:sp>
        <p:nvSpPr>
          <p:cNvPr id="3" name="Content Placeholder 2">
            <a:extLst>
              <a:ext uri="{FF2B5EF4-FFF2-40B4-BE49-F238E27FC236}">
                <a16:creationId xmlns:a16="http://schemas.microsoft.com/office/drawing/2014/main" id="{F3899FC0-3CB3-E100-FC62-2F28CA306EBD}"/>
              </a:ext>
            </a:extLst>
          </p:cNvPr>
          <p:cNvSpPr>
            <a:spLocks noGrp="1"/>
          </p:cNvSpPr>
          <p:nvPr>
            <p:ph idx="1"/>
          </p:nvPr>
        </p:nvSpPr>
        <p:spPr>
          <a:xfrm>
            <a:off x="885294" y="1043444"/>
            <a:ext cx="10515600" cy="4771109"/>
          </a:xfrm>
        </p:spPr>
        <p:txBody>
          <a:bodyPr/>
          <a:lstStyle/>
          <a:p>
            <a:r>
              <a:rPr lang="en-US" b="1" i="0" dirty="0">
                <a:solidFill>
                  <a:srgbClr val="374151"/>
                </a:solidFill>
                <a:effectLst/>
                <a:latin typeface="Söhne"/>
              </a:rPr>
              <a:t>Encoder-Decoder Architecture</a:t>
            </a:r>
            <a:r>
              <a:rPr lang="en-US" b="0" i="0" dirty="0">
                <a:solidFill>
                  <a:srgbClr val="374151"/>
                </a:solidFill>
                <a:effectLst/>
                <a:latin typeface="Söhne"/>
              </a:rPr>
              <a:t> </a:t>
            </a:r>
            <a:endParaRPr lang="en-US" b="1" i="0" dirty="0">
              <a:solidFill>
                <a:srgbClr val="374151"/>
              </a:solidFill>
              <a:effectLst/>
              <a:latin typeface="Söhne"/>
            </a:endParaRPr>
          </a:p>
          <a:p>
            <a:r>
              <a:rPr lang="en-US" b="1" i="0" dirty="0">
                <a:solidFill>
                  <a:srgbClr val="374151"/>
                </a:solidFill>
                <a:effectLst/>
                <a:latin typeface="Söhne"/>
              </a:rPr>
              <a:t>Attention Mechanism</a:t>
            </a:r>
            <a:endParaRPr lang="en-US" b="0" i="0" dirty="0">
              <a:solidFill>
                <a:srgbClr val="374151"/>
              </a:solidFill>
              <a:effectLst/>
              <a:latin typeface="Söhne"/>
            </a:endParaRPr>
          </a:p>
        </p:txBody>
      </p:sp>
      <p:sp>
        <p:nvSpPr>
          <p:cNvPr id="5" name="TextBox 4">
            <a:extLst>
              <a:ext uri="{FF2B5EF4-FFF2-40B4-BE49-F238E27FC236}">
                <a16:creationId xmlns:a16="http://schemas.microsoft.com/office/drawing/2014/main" id="{D512FE80-6366-55E2-5923-261CFA759ED9}"/>
              </a:ext>
            </a:extLst>
          </p:cNvPr>
          <p:cNvSpPr txBox="1"/>
          <p:nvPr/>
        </p:nvSpPr>
        <p:spPr>
          <a:xfrm>
            <a:off x="838200" y="5851770"/>
            <a:ext cx="7569087" cy="246221"/>
          </a:xfrm>
          <a:prstGeom prst="rect">
            <a:avLst/>
          </a:prstGeom>
          <a:noFill/>
        </p:spPr>
        <p:txBody>
          <a:bodyPr wrap="square">
            <a:spAutoFit/>
          </a:bodyPr>
          <a:lstStyle/>
          <a:p>
            <a:r>
              <a:rPr lang="en-US" sz="1000" dirty="0">
                <a:hlinkClick r:id="rId3"/>
              </a:rPr>
              <a:t>Source: [1706.03762] Attention Is All You Need (arxiv.org)</a:t>
            </a:r>
            <a:r>
              <a:rPr lang="en-US" sz="1000" dirty="0"/>
              <a:t> Vaswani, Et al.</a:t>
            </a:r>
          </a:p>
        </p:txBody>
      </p:sp>
      <p:sp>
        <p:nvSpPr>
          <p:cNvPr id="6" name="TextBox 5">
            <a:extLst>
              <a:ext uri="{FF2B5EF4-FFF2-40B4-BE49-F238E27FC236}">
                <a16:creationId xmlns:a16="http://schemas.microsoft.com/office/drawing/2014/main" id="{48158580-D7FB-24D7-00DD-E18E9758A5E2}"/>
              </a:ext>
            </a:extLst>
          </p:cNvPr>
          <p:cNvSpPr txBox="1"/>
          <p:nvPr/>
        </p:nvSpPr>
        <p:spPr>
          <a:xfrm>
            <a:off x="5910788" y="751342"/>
            <a:ext cx="5584294" cy="5355312"/>
          </a:xfrm>
          <a:prstGeom prst="rect">
            <a:avLst/>
          </a:prstGeom>
          <a:noFill/>
        </p:spPr>
        <p:txBody>
          <a:bodyPr wrap="square" rtlCol="0">
            <a:spAutoFit/>
          </a:bodyPr>
          <a:lstStyle/>
          <a:p>
            <a:pPr algn="l"/>
            <a:br>
              <a:rPr lang="en-US" b="1" i="0" dirty="0">
                <a:solidFill>
                  <a:srgbClr val="374151"/>
                </a:solidFill>
                <a:effectLst/>
                <a:latin typeface="Söhne"/>
              </a:rPr>
            </a:br>
            <a:r>
              <a:rPr lang="en-US" b="1" i="0" dirty="0">
                <a:solidFill>
                  <a:srgbClr val="374151"/>
                </a:solidFill>
                <a:effectLst/>
                <a:latin typeface="Söhne"/>
              </a:rPr>
              <a:t>Example - Original Text:</a:t>
            </a:r>
            <a:endParaRPr lang="en-US" b="0" i="0" dirty="0">
              <a:solidFill>
                <a:srgbClr val="374151"/>
              </a:solidFill>
              <a:effectLst/>
              <a:latin typeface="Söhne"/>
            </a:endParaRPr>
          </a:p>
          <a:p>
            <a:pPr algn="just"/>
            <a:r>
              <a:rPr lang="en-US" b="0" i="0" dirty="0">
                <a:solidFill>
                  <a:srgbClr val="374151"/>
                </a:solidFill>
                <a:effectLst/>
                <a:latin typeface="Söhne"/>
              </a:rPr>
              <a:t>Original Text: "In a groundbreaking discovery, scientists have found a new exoplanet orbiting a distant star. This exoplanet, named 'Kepler-452b,' is located in the habitable zone of its star, meaning it could potentially support liquid water and, therefore, life. Kepler-452b is about 1.6 times the size of Earth and orbits a sun-like star called Kepler-452. This discovery raises exciting possibilities for the search for extraterrestrial life beyond our solar system.“</a:t>
            </a:r>
          </a:p>
          <a:p>
            <a:pPr algn="just"/>
            <a:endParaRPr lang="en-US" b="0" i="0" dirty="0">
              <a:solidFill>
                <a:srgbClr val="374151"/>
              </a:solidFill>
              <a:effectLst/>
              <a:latin typeface="Söhne"/>
            </a:endParaRPr>
          </a:p>
          <a:p>
            <a:pPr algn="l"/>
            <a:r>
              <a:rPr lang="en-US" b="1" i="0" dirty="0">
                <a:solidFill>
                  <a:srgbClr val="374151"/>
                </a:solidFill>
                <a:effectLst/>
                <a:latin typeface="Söhne"/>
              </a:rPr>
              <a:t>Summary:</a:t>
            </a:r>
            <a:endParaRPr lang="en-US" b="0" i="0" dirty="0">
              <a:solidFill>
                <a:srgbClr val="374151"/>
              </a:solidFill>
              <a:effectLst/>
              <a:latin typeface="Söhne"/>
            </a:endParaRPr>
          </a:p>
          <a:p>
            <a:pPr algn="just"/>
            <a:r>
              <a:rPr lang="en-US" b="0" i="0" dirty="0">
                <a:solidFill>
                  <a:srgbClr val="374151"/>
                </a:solidFill>
                <a:effectLst/>
                <a:latin typeface="Söhne"/>
              </a:rPr>
              <a:t>Summary: "Scientists have discovered a new exoplanet, Kepler-452b, in the habitable zone of a sun-like star. It's 1.6 times the size of Earth and could potentially support life, sparking excitement in the search for extraterrestrial life."</a:t>
            </a:r>
          </a:p>
          <a:p>
            <a:endParaRPr lang="en-US" dirty="0"/>
          </a:p>
        </p:txBody>
      </p:sp>
      <p:pic>
        <p:nvPicPr>
          <p:cNvPr id="8" name="Picture 7">
            <a:extLst>
              <a:ext uri="{FF2B5EF4-FFF2-40B4-BE49-F238E27FC236}">
                <a16:creationId xmlns:a16="http://schemas.microsoft.com/office/drawing/2014/main" id="{ADDF2434-4BA8-6771-5958-B97D20135D97}"/>
              </a:ext>
            </a:extLst>
          </p:cNvPr>
          <p:cNvPicPr>
            <a:picLocks noChangeAspect="1"/>
          </p:cNvPicPr>
          <p:nvPr/>
        </p:nvPicPr>
        <p:blipFill>
          <a:blip r:embed="rId4"/>
          <a:stretch>
            <a:fillRect/>
          </a:stretch>
        </p:blipFill>
        <p:spPr>
          <a:xfrm>
            <a:off x="885294" y="1869930"/>
            <a:ext cx="3725479" cy="3813320"/>
          </a:xfrm>
          <a:prstGeom prst="rect">
            <a:avLst/>
          </a:prstGeom>
        </p:spPr>
      </p:pic>
      <p:sp>
        <p:nvSpPr>
          <p:cNvPr id="9" name="TextBox 8">
            <a:extLst>
              <a:ext uri="{FF2B5EF4-FFF2-40B4-BE49-F238E27FC236}">
                <a16:creationId xmlns:a16="http://schemas.microsoft.com/office/drawing/2014/main" id="{37ADABBC-0037-ABCA-968F-E89C3C7719E6}"/>
              </a:ext>
            </a:extLst>
          </p:cNvPr>
          <p:cNvSpPr txBox="1"/>
          <p:nvPr/>
        </p:nvSpPr>
        <p:spPr>
          <a:xfrm>
            <a:off x="5910788" y="5780241"/>
            <a:ext cx="5880100" cy="253916"/>
          </a:xfrm>
          <a:prstGeom prst="rect">
            <a:avLst/>
          </a:prstGeom>
          <a:noFill/>
        </p:spPr>
        <p:txBody>
          <a:bodyPr wrap="square" rtlCol="0">
            <a:spAutoFit/>
          </a:bodyPr>
          <a:lstStyle/>
          <a:p>
            <a:r>
              <a:rPr lang="en-US" sz="1050" dirty="0"/>
              <a:t>Source: ChatGPT- prompt: example requested for this presentation</a:t>
            </a:r>
          </a:p>
        </p:txBody>
      </p:sp>
    </p:spTree>
    <p:extLst>
      <p:ext uri="{BB962C8B-B14F-4D97-AF65-F5344CB8AC3E}">
        <p14:creationId xmlns:p14="http://schemas.microsoft.com/office/powerpoint/2010/main" val="991095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577E0-77C9-2CD0-06CE-0BB9AFFEFF97}"/>
              </a:ext>
            </a:extLst>
          </p:cNvPr>
          <p:cNvSpPr>
            <a:spLocks noGrp="1"/>
          </p:cNvSpPr>
          <p:nvPr>
            <p:ph type="title"/>
          </p:nvPr>
        </p:nvSpPr>
        <p:spPr/>
        <p:txBody>
          <a:bodyPr/>
          <a:lstStyle/>
          <a:p>
            <a:r>
              <a:rPr lang="en-US" dirty="0"/>
              <a:t>Challenges with GenerativeAI</a:t>
            </a:r>
          </a:p>
        </p:txBody>
      </p:sp>
      <p:sp>
        <p:nvSpPr>
          <p:cNvPr id="3" name="Content Placeholder 2">
            <a:extLst>
              <a:ext uri="{FF2B5EF4-FFF2-40B4-BE49-F238E27FC236}">
                <a16:creationId xmlns:a16="http://schemas.microsoft.com/office/drawing/2014/main" id="{B71F2FA5-6A7A-3905-BBF4-11029F8503A9}"/>
              </a:ext>
            </a:extLst>
          </p:cNvPr>
          <p:cNvSpPr>
            <a:spLocks noGrp="1"/>
          </p:cNvSpPr>
          <p:nvPr>
            <p:ph idx="1"/>
          </p:nvPr>
        </p:nvSpPr>
        <p:spPr/>
        <p:txBody>
          <a:bodyPr>
            <a:normAutofit lnSpcReduction="10000"/>
          </a:bodyPr>
          <a:lstStyle/>
          <a:p>
            <a:endParaRPr lang="en-US" b="1" dirty="0"/>
          </a:p>
          <a:p>
            <a:r>
              <a:rPr lang="en-US" b="1" dirty="0"/>
              <a:t>Hallucinations</a:t>
            </a:r>
          </a:p>
          <a:p>
            <a:r>
              <a:rPr lang="en-US" b="1" dirty="0"/>
              <a:t>Copyright </a:t>
            </a:r>
          </a:p>
          <a:p>
            <a:r>
              <a:rPr lang="en-US" b="1" dirty="0"/>
              <a:t>Bias </a:t>
            </a:r>
          </a:p>
          <a:p>
            <a:r>
              <a:rPr lang="en-US" b="1" dirty="0"/>
              <a:t>Adversarial Attacks (Security)</a:t>
            </a:r>
          </a:p>
          <a:p>
            <a:r>
              <a:rPr lang="en-US" b="1" i="0" dirty="0">
                <a:effectLst/>
                <a:latin typeface="Söhne"/>
              </a:rPr>
              <a:t>Misinformation and Deepfakes</a:t>
            </a:r>
          </a:p>
          <a:p>
            <a:r>
              <a:rPr lang="en-US" b="1" i="0" dirty="0">
                <a:effectLst/>
                <a:latin typeface="Söhne"/>
              </a:rPr>
              <a:t>Data Privacy </a:t>
            </a:r>
          </a:p>
          <a:p>
            <a:r>
              <a:rPr lang="en-US" b="1" i="0" dirty="0">
                <a:effectLst/>
                <a:latin typeface="Söhne"/>
              </a:rPr>
              <a:t>Lack of Accountability</a:t>
            </a:r>
          </a:p>
          <a:p>
            <a:r>
              <a:rPr lang="en-US" b="1" dirty="0">
                <a:latin typeface="Söhne"/>
              </a:rPr>
              <a:t>Environmental Impact</a:t>
            </a:r>
          </a:p>
          <a:p>
            <a:r>
              <a:rPr lang="en-US" b="1" dirty="0">
                <a:latin typeface="Söhne"/>
              </a:rPr>
              <a:t>Workforce Displacement</a:t>
            </a:r>
          </a:p>
          <a:p>
            <a:r>
              <a:rPr lang="en-US" b="1" dirty="0">
                <a:latin typeface="Söhne"/>
              </a:rPr>
              <a:t>Regulations and Governance</a:t>
            </a:r>
            <a:endParaRPr lang="en-US" b="1" dirty="0"/>
          </a:p>
        </p:txBody>
      </p:sp>
    </p:spTree>
    <p:extLst>
      <p:ext uri="{BB962C8B-B14F-4D97-AF65-F5344CB8AC3E}">
        <p14:creationId xmlns:p14="http://schemas.microsoft.com/office/powerpoint/2010/main" val="809684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38FE1-0C15-00C6-F704-6926775679DA}"/>
              </a:ext>
            </a:extLst>
          </p:cNvPr>
          <p:cNvSpPr>
            <a:spLocks noGrp="1"/>
          </p:cNvSpPr>
          <p:nvPr>
            <p:ph type="title"/>
          </p:nvPr>
        </p:nvSpPr>
        <p:spPr/>
        <p:txBody>
          <a:bodyPr/>
          <a:lstStyle/>
          <a:p>
            <a:r>
              <a:rPr lang="en-US" dirty="0"/>
              <a:t>Prompt: Will Generative AI Rewrite the Future?</a:t>
            </a:r>
          </a:p>
        </p:txBody>
      </p:sp>
      <p:sp>
        <p:nvSpPr>
          <p:cNvPr id="3" name="Content Placeholder 2">
            <a:extLst>
              <a:ext uri="{FF2B5EF4-FFF2-40B4-BE49-F238E27FC236}">
                <a16:creationId xmlns:a16="http://schemas.microsoft.com/office/drawing/2014/main" id="{C537DB3C-A763-3B79-1ABF-2FE152D2D5D4}"/>
              </a:ext>
            </a:extLst>
          </p:cNvPr>
          <p:cNvSpPr>
            <a:spLocks noGrp="1"/>
          </p:cNvSpPr>
          <p:nvPr>
            <p:ph idx="1"/>
          </p:nvPr>
        </p:nvSpPr>
        <p:spPr>
          <a:xfrm>
            <a:off x="596900" y="1141557"/>
            <a:ext cx="10515600" cy="4771109"/>
          </a:xfrm>
        </p:spPr>
        <p:txBody>
          <a:bodyPr>
            <a:normAutofit/>
          </a:bodyPr>
          <a:lstStyle/>
          <a:p>
            <a:pPr marL="0" indent="0">
              <a:buNone/>
            </a:pPr>
            <a:br>
              <a:rPr lang="en-US" dirty="0"/>
            </a:br>
            <a:r>
              <a:rPr lang="en-US" dirty="0"/>
              <a:t>ChatGPT: 10/6/23, 8:55 PM (PST)</a:t>
            </a:r>
          </a:p>
          <a:p>
            <a:pPr marL="0" indent="0">
              <a:buNone/>
            </a:pPr>
            <a:endParaRPr lang="en-US" dirty="0"/>
          </a:p>
          <a:p>
            <a:pPr marL="0" indent="0" algn="just">
              <a:buNone/>
            </a:pPr>
            <a:r>
              <a:rPr lang="en-US" b="0" i="0" dirty="0">
                <a:solidFill>
                  <a:srgbClr val="374151"/>
                </a:solidFill>
                <a:effectLst/>
                <a:latin typeface="Söhne"/>
              </a:rPr>
              <a:t>Generative AI has the potential to influence the future significantly, but its impact will depend on technological advancements, regulatory decisions, ethical considerations, and societal choices. While it won't single-handedly "rewrite" the future, it will play a substantial role in shaping it through innovation, economic changes, and addressing important ethical and social implications.</a:t>
            </a:r>
            <a:endParaRPr lang="en-US" dirty="0"/>
          </a:p>
        </p:txBody>
      </p:sp>
    </p:spTree>
    <p:extLst>
      <p:ext uri="{BB962C8B-B14F-4D97-AF65-F5344CB8AC3E}">
        <p14:creationId xmlns:p14="http://schemas.microsoft.com/office/powerpoint/2010/main" val="1932996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A2C3-1FB2-FF97-F590-28C5C3AF64E4}"/>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54FDAC15-D1EE-CB2C-9266-C1EB72F3F8FD}"/>
              </a:ext>
            </a:extLst>
          </p:cNvPr>
          <p:cNvSpPr>
            <a:spLocks noGrp="1"/>
          </p:cNvSpPr>
          <p:nvPr>
            <p:ph idx="1"/>
          </p:nvPr>
        </p:nvSpPr>
        <p:spPr/>
        <p:txBody>
          <a:bodyPr/>
          <a:lstStyle/>
          <a:p>
            <a:r>
              <a:rPr lang="en-US" dirty="0">
                <a:hlinkClick r:id="rId2"/>
              </a:rPr>
              <a:t>A Beginner's Guide to Large Language Models (nvidia.com)</a:t>
            </a:r>
            <a:endParaRPr lang="en-US" dirty="0">
              <a:hlinkClick r:id="rId3"/>
            </a:endParaRPr>
          </a:p>
          <a:p>
            <a:r>
              <a:rPr lang="en-US" dirty="0">
                <a:hlinkClick r:id="rId3"/>
              </a:rPr>
              <a:t>How LLMs are Unlocking New Opportunities for Enterprises (nvidia.com)</a:t>
            </a:r>
            <a:endParaRPr lang="en-US" dirty="0"/>
          </a:p>
          <a:p>
            <a:r>
              <a:rPr lang="en-US" dirty="0">
                <a:hlinkClick r:id="rId4"/>
              </a:rPr>
              <a:t>Prompt engineering overview | Microsoft Learn</a:t>
            </a:r>
            <a:endParaRPr lang="en-US" dirty="0"/>
          </a:p>
          <a:p>
            <a:r>
              <a:rPr lang="en-US" dirty="0">
                <a:hlinkClick r:id="rId5"/>
              </a:rPr>
              <a:t>Introduction to Large Language Models  |  Machine Learning  |  Google for Developers</a:t>
            </a:r>
            <a:endParaRPr lang="en-US" dirty="0"/>
          </a:p>
          <a:p>
            <a:r>
              <a:rPr lang="en-US" dirty="0">
                <a:hlinkClick r:id="rId6"/>
              </a:rPr>
              <a:t>Intel® AI Academy</a:t>
            </a:r>
            <a:endParaRPr lang="en-US" dirty="0"/>
          </a:p>
          <a:p>
            <a:r>
              <a:rPr lang="en-US" sz="2400" dirty="0">
                <a:hlinkClick r:id="rId7"/>
              </a:rPr>
              <a:t>[1706.03762] Attention Is All You Need (arxiv.org)</a:t>
            </a:r>
            <a:endParaRPr lang="en-US" sz="2400" dirty="0"/>
          </a:p>
          <a:p>
            <a:r>
              <a:rPr lang="en-US" dirty="0">
                <a:hlinkClick r:id="rId8"/>
              </a:rPr>
              <a:t>Stanford CS 25 | Transformers United</a:t>
            </a:r>
            <a:endParaRPr lang="en-US" dirty="0"/>
          </a:p>
          <a:p>
            <a:r>
              <a:rPr lang="en-US" dirty="0" err="1">
                <a:hlinkClick r:id="rId9"/>
              </a:rPr>
              <a:t>a.i.</a:t>
            </a:r>
            <a:r>
              <a:rPr lang="en-US" dirty="0">
                <a:hlinkClick r:id="rId9"/>
              </a:rPr>
              <a:t> art blog — Pindar Van Arman's </a:t>
            </a:r>
            <a:r>
              <a:rPr lang="en-US" dirty="0" err="1">
                <a:hlinkClick r:id="rId9"/>
              </a:rPr>
              <a:t>cloudpainter</a:t>
            </a:r>
            <a:endParaRPr lang="en-US" dirty="0"/>
          </a:p>
          <a:p>
            <a:endParaRPr lang="en-US" dirty="0"/>
          </a:p>
          <a:p>
            <a:pPr marL="0" indent="0">
              <a:buNone/>
            </a:pPr>
            <a:endParaRPr lang="en-US" dirty="0"/>
          </a:p>
          <a:p>
            <a:endParaRPr lang="en-US" dirty="0"/>
          </a:p>
          <a:p>
            <a:endParaRPr lang="en-US" dirty="0"/>
          </a:p>
        </p:txBody>
      </p:sp>
      <p:sp>
        <p:nvSpPr>
          <p:cNvPr id="4" name="TextBox 3">
            <a:extLst>
              <a:ext uri="{FF2B5EF4-FFF2-40B4-BE49-F238E27FC236}">
                <a16:creationId xmlns:a16="http://schemas.microsoft.com/office/drawing/2014/main" id="{E01BC165-E19A-38E5-1A0A-66E05CC8AAF3}"/>
              </a:ext>
            </a:extLst>
          </p:cNvPr>
          <p:cNvSpPr txBox="1"/>
          <p:nvPr/>
        </p:nvSpPr>
        <p:spPr>
          <a:xfrm>
            <a:off x="4514850" y="5773593"/>
            <a:ext cx="5080000" cy="369332"/>
          </a:xfrm>
          <a:prstGeom prst="rect">
            <a:avLst/>
          </a:prstGeom>
          <a:noFill/>
        </p:spPr>
        <p:txBody>
          <a:bodyPr wrap="square" rtlCol="0">
            <a:spAutoFit/>
          </a:bodyPr>
          <a:lstStyle/>
          <a:p>
            <a:r>
              <a:rPr lang="en-US" dirty="0"/>
              <a:t>Email: rohit@certientai.com</a:t>
            </a:r>
          </a:p>
        </p:txBody>
      </p:sp>
    </p:spTree>
    <p:extLst>
      <p:ext uri="{BB962C8B-B14F-4D97-AF65-F5344CB8AC3E}">
        <p14:creationId xmlns:p14="http://schemas.microsoft.com/office/powerpoint/2010/main" val="777199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827C-C815-291E-3D4A-81F3A9B1AD1B}"/>
              </a:ext>
            </a:extLst>
          </p:cNvPr>
          <p:cNvSpPr>
            <a:spLocks noGrp="1"/>
          </p:cNvSpPr>
          <p:nvPr>
            <p:ph type="title"/>
          </p:nvPr>
        </p:nvSpPr>
        <p:spPr/>
        <p:txBody>
          <a:bodyPr/>
          <a:lstStyle/>
          <a:p>
            <a:r>
              <a:rPr lang="en-US" dirty="0"/>
              <a:t>AI Standards in Time Magazine !</a:t>
            </a:r>
          </a:p>
        </p:txBody>
      </p:sp>
      <p:sp>
        <p:nvSpPr>
          <p:cNvPr id="3" name="Content Placeholder 2">
            <a:extLst>
              <a:ext uri="{FF2B5EF4-FFF2-40B4-BE49-F238E27FC236}">
                <a16:creationId xmlns:a16="http://schemas.microsoft.com/office/drawing/2014/main" id="{1828A1B1-7F2C-7C1D-712C-640A01C80E06}"/>
              </a:ext>
            </a:extLst>
          </p:cNvPr>
          <p:cNvSpPr>
            <a:spLocks noGrp="1"/>
          </p:cNvSpPr>
          <p:nvPr>
            <p:ph idx="1"/>
          </p:nvPr>
        </p:nvSpPr>
        <p:spPr/>
        <p:txBody>
          <a:bodyPr/>
          <a:lstStyle/>
          <a:p>
            <a:pPr marL="0" indent="0">
              <a:buNone/>
            </a:pPr>
            <a:r>
              <a:rPr lang="en-US" cap="all" dirty="0">
                <a:latin typeface="Oswald" panose="00000500000000000000" pitchFamily="2" charset="0"/>
              </a:rPr>
              <a:t>				      Time AI 100</a:t>
            </a:r>
            <a:endParaRPr lang="en-US" dirty="0"/>
          </a:p>
        </p:txBody>
      </p:sp>
      <p:pic>
        <p:nvPicPr>
          <p:cNvPr id="5122" name="Picture 2">
            <a:extLst>
              <a:ext uri="{FF2B5EF4-FFF2-40B4-BE49-F238E27FC236}">
                <a16:creationId xmlns:a16="http://schemas.microsoft.com/office/drawing/2014/main" id="{FC7513CF-9D56-7CFD-967E-B4ED34B9D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3648" y="1480038"/>
            <a:ext cx="3279991" cy="34559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9222364-2F10-85D1-D3CE-A10F53EB2CC1}"/>
              </a:ext>
            </a:extLst>
          </p:cNvPr>
          <p:cNvSpPr txBox="1"/>
          <p:nvPr/>
        </p:nvSpPr>
        <p:spPr>
          <a:xfrm>
            <a:off x="4642792" y="5166816"/>
            <a:ext cx="2637012" cy="830997"/>
          </a:xfrm>
          <a:prstGeom prst="rect">
            <a:avLst/>
          </a:prstGeom>
          <a:noFill/>
        </p:spPr>
        <p:txBody>
          <a:bodyPr wrap="square" rtlCol="0">
            <a:spAutoFit/>
          </a:bodyPr>
          <a:lstStyle/>
          <a:p>
            <a:pPr marL="0" indent="0" algn="ctr">
              <a:buNone/>
            </a:pPr>
            <a:r>
              <a:rPr lang="en-US" sz="1200" b="1" i="0" dirty="0">
                <a:effectLst/>
              </a:rPr>
              <a:t>Elham Tabassi</a:t>
            </a:r>
          </a:p>
          <a:p>
            <a:pPr algn="ctr"/>
            <a:r>
              <a:rPr lang="en-US" sz="1200" b="1" i="0" dirty="0">
                <a:effectLst/>
              </a:rPr>
              <a:t>Associate Director of Emerging Technologies, NIST</a:t>
            </a:r>
          </a:p>
          <a:p>
            <a:pPr algn="ctr"/>
            <a:r>
              <a:rPr lang="en-US" sz="1200" b="1" i="0" dirty="0">
                <a:effectLst/>
              </a:rPr>
              <a:t>INCITS/Artificial Intelligence</a:t>
            </a:r>
          </a:p>
        </p:txBody>
      </p:sp>
    </p:spTree>
    <p:extLst>
      <p:ext uri="{BB962C8B-B14F-4D97-AF65-F5344CB8AC3E}">
        <p14:creationId xmlns:p14="http://schemas.microsoft.com/office/powerpoint/2010/main" val="2128959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B991-E9FD-8AEC-B772-4EFD2422FBEC}"/>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Prompt: What is Generative AI?</a:t>
            </a:r>
          </a:p>
        </p:txBody>
      </p:sp>
      <p:sp>
        <p:nvSpPr>
          <p:cNvPr id="4" name="Slide Number Placeholder 3">
            <a:extLst>
              <a:ext uri="{FF2B5EF4-FFF2-40B4-BE49-F238E27FC236}">
                <a16:creationId xmlns:a16="http://schemas.microsoft.com/office/drawing/2014/main" id="{382379ED-73AB-D867-C1B2-C9DEF4848D10}"/>
              </a:ext>
            </a:extLst>
          </p:cNvPr>
          <p:cNvSpPr>
            <a:spLocks noGrp="1"/>
          </p:cNvSpPr>
          <p:nvPr>
            <p:ph type="sldNum" sz="quarter" idx="4"/>
          </p:nvPr>
        </p:nvSpPr>
        <p:spPr>
          <a:xfrm>
            <a:off x="8062123" y="6463445"/>
            <a:ext cx="461559"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mn-lt"/>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4A79FDF-0332-472F-850D-1D030698853D}" type="slidenum">
              <a:rPr lang="en-US" smtClean="0"/>
              <a:pPr/>
              <a:t>3</a:t>
            </a:fld>
            <a:endParaRPr lang="en-US" dirty="0"/>
          </a:p>
        </p:txBody>
      </p:sp>
      <p:graphicFrame>
        <p:nvGraphicFramePr>
          <p:cNvPr id="6" name="Diagram 5">
            <a:extLst>
              <a:ext uri="{FF2B5EF4-FFF2-40B4-BE49-F238E27FC236}">
                <a16:creationId xmlns:a16="http://schemas.microsoft.com/office/drawing/2014/main" id="{265B9212-D05C-2277-71B0-FD581ECCD1BF}"/>
              </a:ext>
            </a:extLst>
          </p:cNvPr>
          <p:cNvGraphicFramePr/>
          <p:nvPr>
            <p:extLst>
              <p:ext uri="{D42A27DB-BD31-4B8C-83A1-F6EECF244321}">
                <p14:modId xmlns:p14="http://schemas.microsoft.com/office/powerpoint/2010/main" val="985249732"/>
              </p:ext>
            </p:extLst>
          </p:nvPr>
        </p:nvGraphicFramePr>
        <p:xfrm>
          <a:off x="6096000" y="1451988"/>
          <a:ext cx="6441635" cy="4690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group of men in black suits&#10;&#10;Description automatically generated">
            <a:extLst>
              <a:ext uri="{FF2B5EF4-FFF2-40B4-BE49-F238E27FC236}">
                <a16:creationId xmlns:a16="http://schemas.microsoft.com/office/drawing/2014/main" id="{3E6A46AB-AD2D-3CA2-470C-13DDB5547A12}"/>
              </a:ext>
            </a:extLst>
          </p:cNvPr>
          <p:cNvPicPr>
            <a:picLocks noChangeAspect="1"/>
          </p:cNvPicPr>
          <p:nvPr/>
        </p:nvPicPr>
        <p:blipFill rotWithShape="1">
          <a:blip r:embed="rId7">
            <a:extLst>
              <a:ext uri="{28A0092B-C50C-407E-A947-70E740481C1C}">
                <a14:useLocalDpi xmlns:a14="http://schemas.microsoft.com/office/drawing/2010/main" val="0"/>
              </a:ext>
            </a:extLst>
          </a:blip>
          <a:srcRect t="2923" r="5690" b="2593"/>
          <a:stretch/>
        </p:blipFill>
        <p:spPr>
          <a:xfrm>
            <a:off x="399566" y="2428237"/>
            <a:ext cx="3330456" cy="3330456"/>
          </a:xfrm>
          <a:prstGeom prst="rect">
            <a:avLst/>
          </a:prstGeom>
        </p:spPr>
      </p:pic>
      <p:sp>
        <p:nvSpPr>
          <p:cNvPr id="7" name="TextBox 6">
            <a:extLst>
              <a:ext uri="{FF2B5EF4-FFF2-40B4-BE49-F238E27FC236}">
                <a16:creationId xmlns:a16="http://schemas.microsoft.com/office/drawing/2014/main" id="{E3E01740-E68F-6368-662C-41D032F4DECC}"/>
              </a:ext>
            </a:extLst>
          </p:cNvPr>
          <p:cNvSpPr txBox="1"/>
          <p:nvPr/>
        </p:nvSpPr>
        <p:spPr>
          <a:xfrm>
            <a:off x="2479478" y="5888605"/>
            <a:ext cx="4867067" cy="253916"/>
          </a:xfrm>
          <a:prstGeom prst="rect">
            <a:avLst/>
          </a:prstGeom>
          <a:noFill/>
        </p:spPr>
        <p:txBody>
          <a:bodyPr wrap="square" rtlCol="0">
            <a:spAutoFit/>
          </a:bodyPr>
          <a:lstStyle/>
          <a:p>
            <a:r>
              <a:rPr lang="en-US" sz="1050" dirty="0"/>
              <a:t>* Sources: Beatles in DC, courtesy Canvas Generative AI application, archives</a:t>
            </a:r>
          </a:p>
        </p:txBody>
      </p:sp>
      <p:pic>
        <p:nvPicPr>
          <p:cNvPr id="2050" name="Picture 2" descr="The Beatles First US Concert Was In DC - Off the Record Tours LLC">
            <a:extLst>
              <a:ext uri="{FF2B5EF4-FFF2-40B4-BE49-F238E27FC236}">
                <a16:creationId xmlns:a16="http://schemas.microsoft.com/office/drawing/2014/main" id="{87490720-73D2-E9BE-D8B2-8366A76987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7144" y="3265900"/>
            <a:ext cx="2438400" cy="18764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507167-BED7-FB69-8D16-A55AD1FF8E44}"/>
              </a:ext>
            </a:extLst>
          </p:cNvPr>
          <p:cNvSpPr txBox="1"/>
          <p:nvPr/>
        </p:nvSpPr>
        <p:spPr>
          <a:xfrm>
            <a:off x="202848" y="1128096"/>
            <a:ext cx="6322828" cy="830997"/>
          </a:xfrm>
          <a:prstGeom prst="rect">
            <a:avLst/>
          </a:prstGeom>
          <a:noFill/>
        </p:spPr>
        <p:txBody>
          <a:bodyPr wrap="square" rtlCol="0">
            <a:spAutoFit/>
          </a:bodyPr>
          <a:lstStyle/>
          <a:p>
            <a:pPr algn="just"/>
            <a:r>
              <a:rPr lang="en-US" sz="1600" dirty="0"/>
              <a:t>As per ISO/IEC JTC 1 TR 42103, Overview of Synthetic Data in the Context of AI Systems (ISO/IEC JTC 1 SC 42 Project in Progress), Generative AI is defined as, “an AI system which produces synthetic data”</a:t>
            </a:r>
          </a:p>
        </p:txBody>
      </p:sp>
    </p:spTree>
    <p:extLst>
      <p:ext uri="{BB962C8B-B14F-4D97-AF65-F5344CB8AC3E}">
        <p14:creationId xmlns:p14="http://schemas.microsoft.com/office/powerpoint/2010/main" val="373137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848A-EA3D-AAA5-C777-A6BBDE27EFA5}"/>
              </a:ext>
            </a:extLst>
          </p:cNvPr>
          <p:cNvSpPr>
            <a:spLocks noGrp="1"/>
          </p:cNvSpPr>
          <p:nvPr>
            <p:ph type="title"/>
          </p:nvPr>
        </p:nvSpPr>
        <p:spPr/>
        <p:txBody>
          <a:bodyPr/>
          <a:lstStyle/>
          <a:p>
            <a:r>
              <a:rPr lang="en-US" dirty="0"/>
              <a:t>AI Defined</a:t>
            </a:r>
          </a:p>
        </p:txBody>
      </p:sp>
      <p:pic>
        <p:nvPicPr>
          <p:cNvPr id="3074" name="Picture 2" descr="Mathematics 10 02552 g003 550">
            <a:extLst>
              <a:ext uri="{FF2B5EF4-FFF2-40B4-BE49-F238E27FC236}">
                <a16:creationId xmlns:a16="http://schemas.microsoft.com/office/drawing/2014/main" id="{106F21F5-823D-3236-4818-9DCD814E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795" y="1133475"/>
            <a:ext cx="5238750" cy="4591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10750E-2E5C-B0EC-B04B-FDDEEE1255CE}"/>
              </a:ext>
            </a:extLst>
          </p:cNvPr>
          <p:cNvSpPr txBox="1"/>
          <p:nvPr/>
        </p:nvSpPr>
        <p:spPr>
          <a:xfrm>
            <a:off x="713822" y="5917053"/>
            <a:ext cx="45719"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431F7522-0884-BD89-C6CB-7D97E0FCD105}"/>
              </a:ext>
            </a:extLst>
          </p:cNvPr>
          <p:cNvSpPr txBox="1"/>
          <p:nvPr/>
        </p:nvSpPr>
        <p:spPr>
          <a:xfrm>
            <a:off x="112088" y="5915890"/>
            <a:ext cx="11674823" cy="492443"/>
          </a:xfrm>
          <a:prstGeom prst="rect">
            <a:avLst/>
          </a:prstGeom>
          <a:noFill/>
        </p:spPr>
        <p:txBody>
          <a:bodyPr wrap="square" rtlCol="0">
            <a:spAutoFit/>
          </a:bodyPr>
          <a:lstStyle/>
          <a:p>
            <a:r>
              <a:rPr lang="en-US" sz="800" dirty="0">
                <a:solidFill>
                  <a:srgbClr val="000000"/>
                </a:solidFill>
                <a:latin typeface="Arial" panose="020B0604020202020204" pitchFamily="34" charset="0"/>
              </a:rPr>
              <a:t>Source: </a:t>
            </a:r>
            <a:r>
              <a:rPr lang="en-US" sz="800" i="0" dirty="0">
                <a:solidFill>
                  <a:srgbClr val="000000"/>
                </a:solidFill>
                <a:effectLst/>
                <a:latin typeface="Arial" panose="020B0604020202020204" pitchFamily="34" charset="0"/>
              </a:rPr>
              <a:t>Review of Artificial Intelligence and Machine Learning Technologies: Classification, Restrictions, Opportunities and Challenges, </a:t>
            </a:r>
            <a:r>
              <a:rPr lang="en-US" sz="800" b="0" i="0" dirty="0">
                <a:solidFill>
                  <a:srgbClr val="222222"/>
                </a:solidFill>
                <a:effectLst/>
                <a:latin typeface="Arial" panose="020B0604020202020204" pitchFamily="34" charset="0"/>
              </a:rPr>
              <a:t> </a:t>
            </a:r>
            <a:r>
              <a:rPr lang="en-US" sz="800" b="1" i="0" u="none" strike="noStrike" dirty="0">
                <a:solidFill>
                  <a:srgbClr val="4F5671"/>
                </a:solidFill>
                <a:effectLst/>
                <a:latin typeface="Arial" panose="020B0604020202020204" pitchFamily="34" charset="0"/>
                <a:hlinkClick r:id="rId3"/>
              </a:rPr>
              <a:t>Advances in Machine Learning and Applications</a:t>
            </a:r>
            <a:r>
              <a:rPr lang="en-US" sz="800" b="1" i="0" u="none" strike="noStrike" dirty="0">
                <a:solidFill>
                  <a:srgbClr val="4F5671"/>
                </a:solidFill>
                <a:effectLst/>
                <a:latin typeface="Arial" panose="020B0604020202020204" pitchFamily="34" charset="0"/>
              </a:rPr>
              <a:t>. July 22, </a:t>
            </a:r>
            <a:r>
              <a:rPr lang="en-US" sz="800" b="1" i="0" u="none" strike="noStrike" dirty="0" err="1">
                <a:solidFill>
                  <a:srgbClr val="4F5671"/>
                </a:solidFill>
                <a:effectLst/>
                <a:latin typeface="Arial" panose="020B0604020202020204" pitchFamily="34" charset="0"/>
              </a:rPr>
              <a:t>Mukhamediev</a:t>
            </a:r>
            <a:r>
              <a:rPr lang="en-US" sz="800" b="1" i="0" u="none" strike="noStrike" dirty="0">
                <a:solidFill>
                  <a:srgbClr val="4F5671"/>
                </a:solidFill>
                <a:effectLst/>
                <a:latin typeface="Arial" panose="020B0604020202020204" pitchFamily="34" charset="0"/>
              </a:rPr>
              <a:t> et all</a:t>
            </a:r>
            <a:endParaRPr lang="en-US" sz="800" i="0" dirty="0">
              <a:solidFill>
                <a:srgbClr val="000000"/>
              </a:solidFill>
              <a:effectLst/>
              <a:latin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748D2E17-0D9D-ED5F-4E24-D85400536EC5}"/>
              </a:ext>
            </a:extLst>
          </p:cNvPr>
          <p:cNvSpPr txBox="1"/>
          <p:nvPr/>
        </p:nvSpPr>
        <p:spPr>
          <a:xfrm>
            <a:off x="6784258" y="831809"/>
            <a:ext cx="4890565" cy="4401205"/>
          </a:xfrm>
          <a:prstGeom prst="rect">
            <a:avLst/>
          </a:prstGeom>
          <a:noFill/>
        </p:spPr>
        <p:txBody>
          <a:bodyPr wrap="square" rtlCol="0">
            <a:spAutoFit/>
          </a:bodyPr>
          <a:lstStyle/>
          <a:p>
            <a:pPr algn="l"/>
            <a:r>
              <a:rPr lang="en-US" sz="1000" b="1" i="0" dirty="0">
                <a:solidFill>
                  <a:srgbClr val="000000"/>
                </a:solidFill>
                <a:effectLst/>
                <a:latin typeface="Helvetica" panose="020B0604020202020204" pitchFamily="34" charset="0"/>
              </a:rPr>
              <a:t>3.1.3</a:t>
            </a:r>
          </a:p>
          <a:p>
            <a:pPr algn="l"/>
            <a:r>
              <a:rPr lang="en-US" sz="1000" b="1" i="0" dirty="0">
                <a:solidFill>
                  <a:srgbClr val="000000"/>
                </a:solidFill>
                <a:effectLst/>
                <a:latin typeface="Helvetica" panose="020B0604020202020204" pitchFamily="34" charset="0"/>
              </a:rPr>
              <a:t>artificial intelligence</a:t>
            </a:r>
          </a:p>
          <a:p>
            <a:pPr algn="l"/>
            <a:r>
              <a:rPr lang="en-US" sz="1000" b="1" i="0" dirty="0">
                <a:solidFill>
                  <a:srgbClr val="000000"/>
                </a:solidFill>
                <a:effectLst/>
                <a:latin typeface="Helvetica" panose="020B0604020202020204" pitchFamily="34" charset="0"/>
              </a:rPr>
              <a:t>AI</a:t>
            </a:r>
          </a:p>
          <a:p>
            <a:pPr algn="l"/>
            <a:r>
              <a:rPr lang="en-US" sz="1000" b="0" i="0" dirty="0">
                <a:solidFill>
                  <a:srgbClr val="000000"/>
                </a:solidFill>
                <a:effectLst/>
                <a:latin typeface="Helvetica" panose="020B0604020202020204" pitchFamily="34" charset="0"/>
              </a:rPr>
              <a:t>&lt;discipline&gt; research and development of mechanisms and applications of </a:t>
            </a:r>
            <a:r>
              <a:rPr lang="en-US" sz="1000" b="0" i="1" u="none" strike="noStrike" dirty="0">
                <a:solidFill>
                  <a:srgbClr val="000000"/>
                </a:solidFill>
                <a:effectLst/>
                <a:latin typeface="Helvetica" panose="020B0604020202020204" pitchFamily="34" charset="0"/>
                <a:hlinkClick r:id="rId4"/>
              </a:rPr>
              <a:t>AI systems </a:t>
            </a:r>
            <a:r>
              <a:rPr lang="en-US" sz="1000" b="0" i="0" u="none" strike="noStrike" dirty="0">
                <a:solidFill>
                  <a:srgbClr val="000000"/>
                </a:solidFill>
                <a:effectLst/>
                <a:latin typeface="Helvetica" panose="020B0604020202020204" pitchFamily="34" charset="0"/>
                <a:hlinkClick r:id="rId4"/>
              </a:rPr>
              <a:t>(3.1.4)</a:t>
            </a:r>
            <a:endParaRPr lang="en-US" sz="1000" b="0" i="0" dirty="0">
              <a:solidFill>
                <a:srgbClr val="000000"/>
              </a:solidFill>
              <a:effectLst/>
              <a:latin typeface="Helvetica" panose="020B0604020202020204" pitchFamily="34" charset="0"/>
            </a:endParaRPr>
          </a:p>
          <a:p>
            <a:pPr algn="l"/>
            <a:r>
              <a:rPr lang="en-US" sz="1000" b="0" i="0" dirty="0">
                <a:solidFill>
                  <a:srgbClr val="000000"/>
                </a:solidFill>
                <a:effectLst/>
                <a:latin typeface="Helvetica" panose="020B0604020202020204" pitchFamily="34" charset="0"/>
              </a:rPr>
              <a:t>Note 1 to entry: Research and development can take place across any number of fields such as computer science, data science, humanities, mathematics and natural sciences.</a:t>
            </a:r>
          </a:p>
          <a:p>
            <a:pPr algn="l"/>
            <a:r>
              <a:rPr lang="en-US" sz="1000" b="1" i="0" dirty="0">
                <a:solidFill>
                  <a:srgbClr val="000000"/>
                </a:solidFill>
                <a:effectLst/>
                <a:latin typeface="Helvetica" panose="020B0604020202020204" pitchFamily="34" charset="0"/>
              </a:rPr>
              <a:t>3.1.4</a:t>
            </a:r>
          </a:p>
          <a:p>
            <a:pPr algn="l"/>
            <a:r>
              <a:rPr lang="en-US" sz="1000" b="1" i="0" dirty="0">
                <a:solidFill>
                  <a:srgbClr val="000000"/>
                </a:solidFill>
                <a:effectLst/>
                <a:latin typeface="Helvetica" panose="020B0604020202020204" pitchFamily="34" charset="0"/>
              </a:rPr>
              <a:t>artificial intelligence system</a:t>
            </a:r>
          </a:p>
          <a:p>
            <a:pPr algn="l"/>
            <a:r>
              <a:rPr lang="en-US" sz="1000" b="1" i="0" dirty="0">
                <a:solidFill>
                  <a:srgbClr val="000000"/>
                </a:solidFill>
                <a:effectLst/>
                <a:latin typeface="Helvetica" panose="020B0604020202020204" pitchFamily="34" charset="0"/>
              </a:rPr>
              <a:t>AI system</a:t>
            </a:r>
          </a:p>
          <a:p>
            <a:pPr algn="l"/>
            <a:r>
              <a:rPr lang="en-US" sz="1000" b="0" i="0" dirty="0">
                <a:solidFill>
                  <a:srgbClr val="000000"/>
                </a:solidFill>
                <a:effectLst/>
                <a:latin typeface="Helvetica" panose="020B0604020202020204" pitchFamily="34" charset="0"/>
              </a:rPr>
              <a:t>engineered system that generates outputs such as content, forecasts, recommendations or decisions for a given set of human-defined objectives</a:t>
            </a:r>
          </a:p>
          <a:p>
            <a:pPr algn="l"/>
            <a:r>
              <a:rPr lang="en-US" sz="1000" b="0" i="0" dirty="0">
                <a:solidFill>
                  <a:srgbClr val="000000"/>
                </a:solidFill>
                <a:effectLst/>
                <a:latin typeface="Helvetica" panose="020B0604020202020204" pitchFamily="34" charset="0"/>
              </a:rPr>
              <a:t>Note 1 to entry: The engineered system can use various techniques and approaches related to </a:t>
            </a:r>
            <a:r>
              <a:rPr lang="en-US" sz="1000" b="0" i="1" u="none" strike="noStrike" dirty="0">
                <a:solidFill>
                  <a:srgbClr val="000000"/>
                </a:solidFill>
                <a:effectLst/>
                <a:latin typeface="Helvetica" panose="020B0604020202020204" pitchFamily="34" charset="0"/>
                <a:hlinkClick r:id="rId5"/>
              </a:rPr>
              <a:t>artificial intelligence </a:t>
            </a:r>
            <a:r>
              <a:rPr lang="en-US" sz="1000" b="0" i="0" u="none" strike="noStrike" dirty="0">
                <a:solidFill>
                  <a:srgbClr val="000000"/>
                </a:solidFill>
                <a:effectLst/>
                <a:latin typeface="Helvetica" panose="020B0604020202020204" pitchFamily="34" charset="0"/>
                <a:hlinkClick r:id="rId5"/>
              </a:rPr>
              <a:t>(3.1.3)</a:t>
            </a:r>
            <a:r>
              <a:rPr lang="en-US" sz="1000" b="0" i="0" dirty="0">
                <a:solidFill>
                  <a:srgbClr val="000000"/>
                </a:solidFill>
                <a:effectLst/>
                <a:latin typeface="Helvetica" panose="020B0604020202020204" pitchFamily="34" charset="0"/>
              </a:rPr>
              <a:t> to develop a </a:t>
            </a:r>
            <a:r>
              <a:rPr lang="en-US" sz="1000" b="0" i="1" u="none" strike="noStrike" dirty="0">
                <a:solidFill>
                  <a:srgbClr val="000000"/>
                </a:solidFill>
                <a:effectLst/>
                <a:latin typeface="Helvetica" panose="020B0604020202020204" pitchFamily="34" charset="0"/>
                <a:hlinkClick r:id="rId6"/>
              </a:rPr>
              <a:t>model </a:t>
            </a:r>
            <a:r>
              <a:rPr lang="en-US" sz="1000" b="0" i="0" u="none" strike="noStrike" dirty="0">
                <a:solidFill>
                  <a:srgbClr val="000000"/>
                </a:solidFill>
                <a:effectLst/>
                <a:latin typeface="Helvetica" panose="020B0604020202020204" pitchFamily="34" charset="0"/>
                <a:hlinkClick r:id="rId6"/>
              </a:rPr>
              <a:t>(3.1.23)</a:t>
            </a:r>
            <a:r>
              <a:rPr lang="en-US" sz="1000" b="0" i="0" dirty="0">
                <a:solidFill>
                  <a:srgbClr val="000000"/>
                </a:solidFill>
                <a:effectLst/>
                <a:latin typeface="Helvetica" panose="020B0604020202020204" pitchFamily="34" charset="0"/>
              </a:rPr>
              <a:t> to represent data, </a:t>
            </a:r>
            <a:r>
              <a:rPr lang="en-US" sz="1000" b="0" i="1" u="none" strike="noStrike" dirty="0">
                <a:solidFill>
                  <a:srgbClr val="000000"/>
                </a:solidFill>
                <a:effectLst/>
                <a:latin typeface="Helvetica" panose="020B0604020202020204" pitchFamily="34" charset="0"/>
                <a:hlinkClick r:id="rId7"/>
              </a:rPr>
              <a:t>knowledge </a:t>
            </a:r>
            <a:r>
              <a:rPr lang="en-US" sz="1000" b="0" i="0" u="none" strike="noStrike" dirty="0">
                <a:solidFill>
                  <a:srgbClr val="000000"/>
                </a:solidFill>
                <a:effectLst/>
                <a:latin typeface="Helvetica" panose="020B0604020202020204" pitchFamily="34" charset="0"/>
                <a:hlinkClick r:id="rId7"/>
              </a:rPr>
              <a:t>(3.1.21)</a:t>
            </a:r>
            <a:r>
              <a:rPr lang="en-US" sz="1000" b="0" i="0" dirty="0">
                <a:solidFill>
                  <a:srgbClr val="000000"/>
                </a:solidFill>
                <a:effectLst/>
                <a:latin typeface="Helvetica" panose="020B0604020202020204" pitchFamily="34" charset="0"/>
              </a:rPr>
              <a:t>, processes, etc. which can be used to conduct </a:t>
            </a:r>
            <a:r>
              <a:rPr lang="en-US" sz="1000" b="0" i="1" u="none" strike="noStrike" dirty="0">
                <a:solidFill>
                  <a:srgbClr val="000000"/>
                </a:solidFill>
                <a:effectLst/>
                <a:latin typeface="Helvetica" panose="020B0604020202020204" pitchFamily="34" charset="0"/>
                <a:hlinkClick r:id="rId8"/>
              </a:rPr>
              <a:t>tasks </a:t>
            </a:r>
            <a:r>
              <a:rPr lang="en-US" sz="1000" b="0" i="0" u="none" strike="noStrike" dirty="0">
                <a:solidFill>
                  <a:srgbClr val="000000"/>
                </a:solidFill>
                <a:effectLst/>
                <a:latin typeface="Helvetica" panose="020B0604020202020204" pitchFamily="34" charset="0"/>
                <a:hlinkClick r:id="rId8"/>
              </a:rPr>
              <a:t>(3.1.35)</a:t>
            </a:r>
            <a:r>
              <a:rPr lang="en-US" sz="1000" b="0" i="0" dirty="0">
                <a:solidFill>
                  <a:srgbClr val="000000"/>
                </a:solidFill>
                <a:effectLst/>
                <a:latin typeface="Helvetica" panose="020B0604020202020204" pitchFamily="34" charset="0"/>
              </a:rPr>
              <a:t>.</a:t>
            </a:r>
          </a:p>
          <a:p>
            <a:pPr algn="l"/>
            <a:r>
              <a:rPr lang="en-US" sz="1000" b="0" i="0" dirty="0">
                <a:solidFill>
                  <a:srgbClr val="000000"/>
                </a:solidFill>
                <a:effectLst/>
                <a:latin typeface="Helvetica" panose="020B0604020202020204" pitchFamily="34" charset="0"/>
              </a:rPr>
              <a:t>Note 2 to entry: AI systems are designed to operate with varying levels of </a:t>
            </a:r>
            <a:r>
              <a:rPr lang="en-US" sz="1000" b="0" i="1" u="none" strike="noStrike" dirty="0">
                <a:solidFill>
                  <a:srgbClr val="000000"/>
                </a:solidFill>
                <a:effectLst/>
                <a:latin typeface="Helvetica" panose="020B0604020202020204" pitchFamily="34" charset="0"/>
                <a:hlinkClick r:id="rId9"/>
              </a:rPr>
              <a:t>automation </a:t>
            </a:r>
            <a:r>
              <a:rPr lang="en-US" sz="1000" b="0" i="0" u="none" strike="noStrike" dirty="0">
                <a:solidFill>
                  <a:srgbClr val="000000"/>
                </a:solidFill>
                <a:effectLst/>
                <a:latin typeface="Helvetica" panose="020B0604020202020204" pitchFamily="34" charset="0"/>
                <a:hlinkClick r:id="rId9"/>
              </a:rPr>
              <a:t>(3.1.7)</a:t>
            </a:r>
            <a:r>
              <a:rPr lang="en-US" sz="1000" b="0" i="0" dirty="0">
                <a:solidFill>
                  <a:srgbClr val="000000"/>
                </a:solidFill>
                <a:effectLst/>
                <a:latin typeface="Helvetica" panose="020B0604020202020204" pitchFamily="34" charset="0"/>
              </a:rPr>
              <a:t>.</a:t>
            </a:r>
          </a:p>
          <a:p>
            <a:pPr algn="l"/>
            <a:endParaRPr lang="en-US" sz="1000" b="1" i="0" dirty="0">
              <a:solidFill>
                <a:srgbClr val="000000"/>
              </a:solidFill>
              <a:effectLst/>
              <a:latin typeface="Helvetica" panose="020B0604020202020204" pitchFamily="34" charset="0"/>
            </a:endParaRPr>
          </a:p>
          <a:p>
            <a:r>
              <a:rPr lang="en-US" sz="1000" dirty="0">
                <a:hlinkClick r:id="rId10"/>
              </a:rPr>
              <a:t>Source: ISO/IEC 22989:2022(</a:t>
            </a:r>
            <a:r>
              <a:rPr lang="en-US" sz="1000" dirty="0" err="1">
                <a:hlinkClick r:id="rId10"/>
              </a:rPr>
              <a:t>en</a:t>
            </a:r>
            <a:r>
              <a:rPr lang="en-US" sz="1000" dirty="0">
                <a:hlinkClick r:id="rId10"/>
              </a:rPr>
              <a:t>), Information technology — Artificial intelligence — Artificial intelligence concepts and terminology</a:t>
            </a:r>
            <a:endParaRPr lang="en-US" sz="1000" dirty="0"/>
          </a:p>
          <a:p>
            <a:endParaRPr lang="en-US" sz="1200" dirty="0"/>
          </a:p>
          <a:p>
            <a:endParaRPr lang="en-US" sz="1200" b="1" dirty="0"/>
          </a:p>
          <a:p>
            <a:r>
              <a:rPr lang="en-US" sz="1200" b="1" dirty="0"/>
              <a:t>“Colloquially, the term ‘artificial intelligence’ is applied when a machine mimics ‘cognitive’ functions that humans associate with other human minds, such as ‘learning' and ‘problem solving’.” (Wikipedia) </a:t>
            </a:r>
          </a:p>
        </p:txBody>
      </p:sp>
    </p:spTree>
    <p:extLst>
      <p:ext uri="{BB962C8B-B14F-4D97-AF65-F5344CB8AC3E}">
        <p14:creationId xmlns:p14="http://schemas.microsoft.com/office/powerpoint/2010/main" val="1261558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DDA8-BB33-9B19-A75C-D0E1EAE3B5D8}"/>
              </a:ext>
            </a:extLst>
          </p:cNvPr>
          <p:cNvSpPr>
            <a:spLocks noGrp="1"/>
          </p:cNvSpPr>
          <p:nvPr>
            <p:ph type="title"/>
          </p:nvPr>
        </p:nvSpPr>
        <p:spPr/>
        <p:txBody>
          <a:bodyPr/>
          <a:lstStyle/>
          <a:p>
            <a:r>
              <a:rPr lang="en-US" dirty="0"/>
              <a:t>Machine Learning: Regression and Clustering </a:t>
            </a:r>
          </a:p>
        </p:txBody>
      </p:sp>
      <p:pic>
        <p:nvPicPr>
          <p:cNvPr id="4098" name="Picture 2">
            <a:extLst>
              <a:ext uri="{FF2B5EF4-FFF2-40B4-BE49-F238E27FC236}">
                <a16:creationId xmlns:a16="http://schemas.microsoft.com/office/drawing/2014/main" id="{249601D0-4867-9484-8C33-604D6C1D34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97" y="942110"/>
            <a:ext cx="6362700" cy="4772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AC1BDF-8913-350A-3AF1-E022CEC90936}"/>
              </a:ext>
            </a:extLst>
          </p:cNvPr>
          <p:cNvSpPr txBox="1"/>
          <p:nvPr/>
        </p:nvSpPr>
        <p:spPr>
          <a:xfrm>
            <a:off x="330364" y="5815012"/>
            <a:ext cx="6362700" cy="246221"/>
          </a:xfrm>
          <a:prstGeom prst="rect">
            <a:avLst/>
          </a:prstGeom>
          <a:noFill/>
        </p:spPr>
        <p:txBody>
          <a:bodyPr wrap="square" rtlCol="0">
            <a:spAutoFit/>
          </a:bodyPr>
          <a:lstStyle/>
          <a:p>
            <a:r>
              <a:rPr lang="en-US" sz="1000" dirty="0">
                <a:hlinkClick r:id="rId3"/>
              </a:rPr>
              <a:t>Source: Linear Regression Using Least Squares | by Adarsh Menon | Towards Data Science</a:t>
            </a:r>
            <a:endParaRPr lang="en-US" sz="1000" dirty="0"/>
          </a:p>
        </p:txBody>
      </p:sp>
      <p:pic>
        <p:nvPicPr>
          <p:cNvPr id="5" name="Picture 4">
            <a:extLst>
              <a:ext uri="{FF2B5EF4-FFF2-40B4-BE49-F238E27FC236}">
                <a16:creationId xmlns:a16="http://schemas.microsoft.com/office/drawing/2014/main" id="{811DF59D-089D-E845-DCD2-3495D0D65DAD}"/>
              </a:ext>
            </a:extLst>
          </p:cNvPr>
          <p:cNvPicPr>
            <a:picLocks noChangeAspect="1"/>
          </p:cNvPicPr>
          <p:nvPr/>
        </p:nvPicPr>
        <p:blipFill>
          <a:blip r:embed="rId4"/>
          <a:stretch>
            <a:fillRect/>
          </a:stretch>
        </p:blipFill>
        <p:spPr>
          <a:xfrm>
            <a:off x="5929692" y="1683566"/>
            <a:ext cx="6205986" cy="3490867"/>
          </a:xfrm>
          <a:prstGeom prst="rect">
            <a:avLst/>
          </a:prstGeom>
        </p:spPr>
      </p:pic>
      <p:sp>
        <p:nvSpPr>
          <p:cNvPr id="6" name="TextBox 5">
            <a:extLst>
              <a:ext uri="{FF2B5EF4-FFF2-40B4-BE49-F238E27FC236}">
                <a16:creationId xmlns:a16="http://schemas.microsoft.com/office/drawing/2014/main" id="{45FC75AE-27B2-1B84-44F8-5CFB0A0727E9}"/>
              </a:ext>
            </a:extLst>
          </p:cNvPr>
          <p:cNvSpPr txBox="1"/>
          <p:nvPr/>
        </p:nvSpPr>
        <p:spPr>
          <a:xfrm>
            <a:off x="7486281" y="5792778"/>
            <a:ext cx="3498317" cy="246221"/>
          </a:xfrm>
          <a:prstGeom prst="rect">
            <a:avLst/>
          </a:prstGeom>
          <a:noFill/>
        </p:spPr>
        <p:txBody>
          <a:bodyPr wrap="square" rtlCol="0">
            <a:spAutoFit/>
          </a:bodyPr>
          <a:lstStyle/>
          <a:p>
            <a:r>
              <a:rPr lang="en-US" sz="1000" dirty="0">
                <a:hlinkClick r:id="rId5"/>
              </a:rPr>
              <a:t>Source: What is Machine Learning?  |  Google for Developers</a:t>
            </a:r>
            <a:endParaRPr lang="en-US" sz="1000" dirty="0"/>
          </a:p>
        </p:txBody>
      </p:sp>
    </p:spTree>
    <p:extLst>
      <p:ext uri="{BB962C8B-B14F-4D97-AF65-F5344CB8AC3E}">
        <p14:creationId xmlns:p14="http://schemas.microsoft.com/office/powerpoint/2010/main" val="4058661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9D44-68EF-54F7-7145-3613CA4D446D}"/>
              </a:ext>
            </a:extLst>
          </p:cNvPr>
          <p:cNvSpPr>
            <a:spLocks noGrp="1"/>
          </p:cNvSpPr>
          <p:nvPr>
            <p:ph type="title"/>
          </p:nvPr>
        </p:nvSpPr>
        <p:spPr/>
        <p:txBody>
          <a:bodyPr/>
          <a:lstStyle/>
          <a:p>
            <a:r>
              <a:rPr lang="en-US" dirty="0"/>
              <a:t>Neural Networks </a:t>
            </a:r>
          </a:p>
        </p:txBody>
      </p:sp>
      <p:pic>
        <p:nvPicPr>
          <p:cNvPr id="7170" name="Picture 2" descr="Live Neuronal Activity - courtesy of Michelle Kuykendal &amp;amp; Gareth Guvanasen">
            <a:extLst>
              <a:ext uri="{FF2B5EF4-FFF2-40B4-BE49-F238E27FC236}">
                <a16:creationId xmlns:a16="http://schemas.microsoft.com/office/drawing/2014/main" id="{8841039B-D93C-A0A8-BFBB-4C78C100D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056" y="1326037"/>
            <a:ext cx="4287848" cy="428784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82476F3-5DD4-7494-57EE-F3037979E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056" y="2000250"/>
            <a:ext cx="6429375"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40623C-567B-0AB6-FC6C-5F2D6F861A5D}"/>
              </a:ext>
            </a:extLst>
          </p:cNvPr>
          <p:cNvSpPr txBox="1"/>
          <p:nvPr/>
        </p:nvSpPr>
        <p:spPr>
          <a:xfrm>
            <a:off x="1025003" y="5691241"/>
            <a:ext cx="6096982" cy="338554"/>
          </a:xfrm>
          <a:prstGeom prst="rect">
            <a:avLst/>
          </a:prstGeom>
          <a:noFill/>
        </p:spPr>
        <p:txBody>
          <a:bodyPr wrap="square">
            <a:spAutoFit/>
          </a:bodyPr>
          <a:lstStyle/>
          <a:p>
            <a:r>
              <a:rPr lang="en-US" sz="800" b="0" i="0" dirty="0">
                <a:solidFill>
                  <a:schemeClr val="tx1">
                    <a:lumMod val="50000"/>
                    <a:lumOff val="50000"/>
                  </a:schemeClr>
                </a:solidFill>
                <a:effectLst/>
                <a:latin typeface="proxima-nova"/>
              </a:rPr>
              <a:t>Source: Live Neuronal Activity - courtesy of </a:t>
            </a:r>
            <a:r>
              <a:rPr lang="en-US" sz="800" b="1" i="0" dirty="0">
                <a:solidFill>
                  <a:schemeClr val="tx1">
                    <a:lumMod val="50000"/>
                    <a:lumOff val="50000"/>
                  </a:schemeClr>
                </a:solidFill>
                <a:effectLst/>
                <a:latin typeface="proxima-nova"/>
              </a:rPr>
              <a:t>Michelle </a:t>
            </a:r>
            <a:r>
              <a:rPr lang="en-US" sz="800" b="1" i="0" dirty="0" err="1">
                <a:solidFill>
                  <a:schemeClr val="tx1">
                    <a:lumMod val="50000"/>
                    <a:lumOff val="50000"/>
                  </a:schemeClr>
                </a:solidFill>
                <a:effectLst/>
                <a:latin typeface="proxima-nova"/>
              </a:rPr>
              <a:t>Kuykendal</a:t>
            </a:r>
            <a:r>
              <a:rPr lang="en-US" sz="800" b="1" i="0" dirty="0">
                <a:solidFill>
                  <a:schemeClr val="tx1">
                    <a:lumMod val="50000"/>
                    <a:lumOff val="50000"/>
                  </a:schemeClr>
                </a:solidFill>
                <a:effectLst/>
                <a:latin typeface="proxima-nova"/>
              </a:rPr>
              <a:t> &amp; Gareth </a:t>
            </a:r>
            <a:r>
              <a:rPr lang="en-US" sz="800" b="1" i="0" dirty="0" err="1">
                <a:solidFill>
                  <a:schemeClr val="tx1">
                    <a:lumMod val="50000"/>
                    <a:lumOff val="50000"/>
                  </a:schemeClr>
                </a:solidFill>
                <a:effectLst/>
                <a:latin typeface="proxima-nova"/>
              </a:rPr>
              <a:t>Guvanasen</a:t>
            </a:r>
            <a:endParaRPr lang="en-US" sz="800" b="1" i="0" dirty="0">
              <a:solidFill>
                <a:schemeClr val="tx1">
                  <a:lumMod val="50000"/>
                  <a:lumOff val="50000"/>
                </a:schemeClr>
              </a:solidFill>
              <a:effectLst/>
              <a:latin typeface="proxima-nova"/>
            </a:endParaRPr>
          </a:p>
          <a:p>
            <a:r>
              <a:rPr lang="en-US" sz="800" dirty="0">
                <a:hlinkClick r:id="rId4"/>
              </a:rPr>
              <a:t>Secondary: </a:t>
            </a:r>
            <a:r>
              <a:rPr lang="en-US" sz="800" dirty="0" err="1">
                <a:hlinkClick r:id="rId4"/>
              </a:rPr>
              <a:t>a.i.</a:t>
            </a:r>
            <a:r>
              <a:rPr lang="en-US" sz="800" dirty="0">
                <a:hlinkClick r:id="rId4"/>
              </a:rPr>
              <a:t> art blog — Pindar Van Arman's </a:t>
            </a:r>
            <a:r>
              <a:rPr lang="en-US" sz="800" dirty="0" err="1">
                <a:hlinkClick r:id="rId4"/>
              </a:rPr>
              <a:t>cloudpainter</a:t>
            </a:r>
            <a:endParaRPr lang="en-US" sz="800" dirty="0">
              <a:solidFill>
                <a:schemeClr val="tx1">
                  <a:lumMod val="50000"/>
                  <a:lumOff val="50000"/>
                </a:schemeClr>
              </a:solidFill>
            </a:endParaRPr>
          </a:p>
        </p:txBody>
      </p:sp>
      <p:sp>
        <p:nvSpPr>
          <p:cNvPr id="6" name="TextBox 5">
            <a:extLst>
              <a:ext uri="{FF2B5EF4-FFF2-40B4-BE49-F238E27FC236}">
                <a16:creationId xmlns:a16="http://schemas.microsoft.com/office/drawing/2014/main" id="{86BDB9FC-632B-D107-3D5F-F03C0241BBBE}"/>
              </a:ext>
            </a:extLst>
          </p:cNvPr>
          <p:cNvSpPr txBox="1"/>
          <p:nvPr/>
        </p:nvSpPr>
        <p:spPr>
          <a:xfrm>
            <a:off x="7881537" y="5475797"/>
            <a:ext cx="3008670" cy="215444"/>
          </a:xfrm>
          <a:prstGeom prst="rect">
            <a:avLst/>
          </a:prstGeom>
          <a:noFill/>
        </p:spPr>
        <p:txBody>
          <a:bodyPr wrap="square" rtlCol="0">
            <a:spAutoFit/>
          </a:bodyPr>
          <a:lstStyle/>
          <a:p>
            <a:r>
              <a:rPr lang="en-US" sz="800" dirty="0"/>
              <a:t>Source: Wikipedia</a:t>
            </a:r>
          </a:p>
        </p:txBody>
      </p:sp>
      <p:sp>
        <p:nvSpPr>
          <p:cNvPr id="7" name="TextBox 6">
            <a:extLst>
              <a:ext uri="{FF2B5EF4-FFF2-40B4-BE49-F238E27FC236}">
                <a16:creationId xmlns:a16="http://schemas.microsoft.com/office/drawing/2014/main" id="{19AF9424-3E6E-5093-0FC9-2EA993EAB3EC}"/>
              </a:ext>
            </a:extLst>
          </p:cNvPr>
          <p:cNvSpPr txBox="1"/>
          <p:nvPr/>
        </p:nvSpPr>
        <p:spPr>
          <a:xfrm>
            <a:off x="1893697" y="915157"/>
            <a:ext cx="2784495" cy="369332"/>
          </a:xfrm>
          <a:prstGeom prst="rect">
            <a:avLst/>
          </a:prstGeom>
          <a:noFill/>
        </p:spPr>
        <p:txBody>
          <a:bodyPr wrap="square" rtlCol="0">
            <a:spAutoFit/>
          </a:bodyPr>
          <a:lstStyle/>
          <a:p>
            <a:r>
              <a:rPr lang="en-US" b="1" dirty="0"/>
              <a:t>Biological Neurons</a:t>
            </a:r>
          </a:p>
        </p:txBody>
      </p:sp>
      <p:sp>
        <p:nvSpPr>
          <p:cNvPr id="8" name="TextBox 7">
            <a:extLst>
              <a:ext uri="{FF2B5EF4-FFF2-40B4-BE49-F238E27FC236}">
                <a16:creationId xmlns:a16="http://schemas.microsoft.com/office/drawing/2014/main" id="{A4E20826-871A-B3AB-53EE-A1985B47C5CE}"/>
              </a:ext>
            </a:extLst>
          </p:cNvPr>
          <p:cNvSpPr txBox="1"/>
          <p:nvPr/>
        </p:nvSpPr>
        <p:spPr>
          <a:xfrm>
            <a:off x="6096000" y="4982107"/>
            <a:ext cx="5912674" cy="369332"/>
          </a:xfrm>
          <a:prstGeom prst="rect">
            <a:avLst/>
          </a:prstGeom>
          <a:noFill/>
        </p:spPr>
        <p:txBody>
          <a:bodyPr wrap="square" rtlCol="0">
            <a:spAutoFit/>
          </a:bodyPr>
          <a:lstStyle/>
          <a:p>
            <a:r>
              <a:rPr lang="en-US" b="1" i="0">
                <a:solidFill>
                  <a:srgbClr val="444444"/>
                </a:solidFill>
                <a:effectLst/>
                <a:latin typeface="Poppins" panose="00000500000000000000" pitchFamily="2" charset="0"/>
              </a:rPr>
              <a:t>Y = Activation function(∑ (weights*input + bias)</a:t>
            </a:r>
            <a:endParaRPr lang="en-US" dirty="0"/>
          </a:p>
        </p:txBody>
      </p:sp>
      <p:sp>
        <p:nvSpPr>
          <p:cNvPr id="9" name="TextBox 8">
            <a:extLst>
              <a:ext uri="{FF2B5EF4-FFF2-40B4-BE49-F238E27FC236}">
                <a16:creationId xmlns:a16="http://schemas.microsoft.com/office/drawing/2014/main" id="{0CEA801F-811E-1FE5-7B32-F69473341D7F}"/>
              </a:ext>
            </a:extLst>
          </p:cNvPr>
          <p:cNvSpPr txBox="1"/>
          <p:nvPr/>
        </p:nvSpPr>
        <p:spPr>
          <a:xfrm>
            <a:off x="8266312" y="915157"/>
            <a:ext cx="2784495" cy="369332"/>
          </a:xfrm>
          <a:prstGeom prst="rect">
            <a:avLst/>
          </a:prstGeom>
          <a:noFill/>
        </p:spPr>
        <p:txBody>
          <a:bodyPr wrap="square" rtlCol="0">
            <a:spAutoFit/>
          </a:bodyPr>
          <a:lstStyle/>
          <a:p>
            <a:r>
              <a:rPr lang="en-US" b="1" dirty="0"/>
              <a:t>AI Neuron</a:t>
            </a:r>
          </a:p>
        </p:txBody>
      </p:sp>
    </p:spTree>
    <p:extLst>
      <p:ext uri="{BB962C8B-B14F-4D97-AF65-F5344CB8AC3E}">
        <p14:creationId xmlns:p14="http://schemas.microsoft.com/office/powerpoint/2010/main" val="2412860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E1D85-8243-1BEC-1752-1C931B2BA552}"/>
              </a:ext>
            </a:extLst>
          </p:cNvPr>
          <p:cNvSpPr>
            <a:spLocks noGrp="1"/>
          </p:cNvSpPr>
          <p:nvPr>
            <p:ph type="title"/>
          </p:nvPr>
        </p:nvSpPr>
        <p:spPr/>
        <p:txBody>
          <a:bodyPr/>
          <a:lstStyle/>
          <a:p>
            <a:r>
              <a:rPr lang="en-US" dirty="0"/>
              <a:t>Deep Learning – Training and Inference</a:t>
            </a:r>
          </a:p>
        </p:txBody>
      </p:sp>
      <p:pic>
        <p:nvPicPr>
          <p:cNvPr id="6146" name="Picture 2">
            <a:extLst>
              <a:ext uri="{FF2B5EF4-FFF2-40B4-BE49-F238E27FC236}">
                <a16:creationId xmlns:a16="http://schemas.microsoft.com/office/drawing/2014/main" id="{D369D9E7-6302-DCB5-BEAB-E784B412E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9144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F509DC-E49E-9A9E-687E-2485FFA59BAD}"/>
              </a:ext>
            </a:extLst>
          </p:cNvPr>
          <p:cNvSpPr txBox="1"/>
          <p:nvPr/>
        </p:nvSpPr>
        <p:spPr>
          <a:xfrm>
            <a:off x="4894991" y="5486400"/>
            <a:ext cx="6096982" cy="215444"/>
          </a:xfrm>
          <a:prstGeom prst="rect">
            <a:avLst/>
          </a:prstGeom>
          <a:noFill/>
        </p:spPr>
        <p:txBody>
          <a:bodyPr wrap="square">
            <a:spAutoFit/>
          </a:bodyPr>
          <a:lstStyle/>
          <a:p>
            <a:r>
              <a:rPr lang="en-US" sz="800" dirty="0">
                <a:hlinkClick r:id="rId3"/>
              </a:rPr>
              <a:t>Source: </a:t>
            </a:r>
            <a:r>
              <a:rPr lang="en-US" sz="800" dirty="0" err="1">
                <a:hlinkClick r:id="rId3"/>
              </a:rPr>
              <a:t>a.i.</a:t>
            </a:r>
            <a:r>
              <a:rPr lang="en-US" sz="800" dirty="0">
                <a:hlinkClick r:id="rId3"/>
              </a:rPr>
              <a:t> art blog — Pindar Van Arman's </a:t>
            </a:r>
            <a:r>
              <a:rPr lang="en-US" sz="800" dirty="0" err="1">
                <a:hlinkClick r:id="rId3"/>
              </a:rPr>
              <a:t>cloudpainter</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544360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AB68-6E2B-1FA6-8B68-633708F37E4C}"/>
              </a:ext>
            </a:extLst>
          </p:cNvPr>
          <p:cNvSpPr>
            <a:spLocks noGrp="1"/>
          </p:cNvSpPr>
          <p:nvPr>
            <p:ph type="title"/>
          </p:nvPr>
        </p:nvSpPr>
        <p:spPr/>
        <p:txBody>
          <a:bodyPr/>
          <a:lstStyle/>
          <a:p>
            <a:r>
              <a:rPr lang="en-US" dirty="0"/>
              <a:t>Generative AI - Images</a:t>
            </a:r>
          </a:p>
        </p:txBody>
      </p:sp>
      <p:pic>
        <p:nvPicPr>
          <p:cNvPr id="8194" name="Picture 2">
            <a:extLst>
              <a:ext uri="{FF2B5EF4-FFF2-40B4-BE49-F238E27FC236}">
                <a16:creationId xmlns:a16="http://schemas.microsoft.com/office/drawing/2014/main" id="{EA524614-0F27-F8D2-AB85-FA2A1921C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343" y="1268362"/>
            <a:ext cx="8308258" cy="467339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608ED7D5-96EE-E4E3-C010-9455668B6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100" y="2722278"/>
            <a:ext cx="2076450" cy="2085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A67AA2-E86C-12A7-DF5B-3A639F0D092C}"/>
              </a:ext>
            </a:extLst>
          </p:cNvPr>
          <p:cNvSpPr txBox="1"/>
          <p:nvPr/>
        </p:nvSpPr>
        <p:spPr>
          <a:xfrm>
            <a:off x="3461448" y="5941757"/>
            <a:ext cx="6096982" cy="215444"/>
          </a:xfrm>
          <a:prstGeom prst="rect">
            <a:avLst/>
          </a:prstGeom>
          <a:noFill/>
        </p:spPr>
        <p:txBody>
          <a:bodyPr wrap="square">
            <a:spAutoFit/>
          </a:bodyPr>
          <a:lstStyle/>
          <a:p>
            <a:r>
              <a:rPr lang="en-US" sz="800" dirty="0">
                <a:hlinkClick r:id="rId4"/>
              </a:rPr>
              <a:t>Source: </a:t>
            </a:r>
            <a:r>
              <a:rPr lang="en-US" sz="800" dirty="0" err="1">
                <a:hlinkClick r:id="rId4"/>
              </a:rPr>
              <a:t>a.i.</a:t>
            </a:r>
            <a:r>
              <a:rPr lang="en-US" sz="800" dirty="0">
                <a:hlinkClick r:id="rId4"/>
              </a:rPr>
              <a:t> art blog — Pindar Van Arman's </a:t>
            </a:r>
            <a:r>
              <a:rPr lang="en-US" sz="800" dirty="0" err="1">
                <a:hlinkClick r:id="rId4"/>
              </a:rPr>
              <a:t>cloudpainter</a:t>
            </a:r>
            <a:endParaRPr lang="en-US" sz="800" dirty="0">
              <a:solidFill>
                <a:schemeClr val="tx1">
                  <a:lumMod val="50000"/>
                  <a:lumOff val="50000"/>
                </a:schemeClr>
              </a:solidFill>
            </a:endParaRPr>
          </a:p>
        </p:txBody>
      </p:sp>
      <p:sp>
        <p:nvSpPr>
          <p:cNvPr id="5" name="TextBox 4">
            <a:extLst>
              <a:ext uri="{FF2B5EF4-FFF2-40B4-BE49-F238E27FC236}">
                <a16:creationId xmlns:a16="http://schemas.microsoft.com/office/drawing/2014/main" id="{100D57C5-7340-B056-8747-5AFB89A53008}"/>
              </a:ext>
            </a:extLst>
          </p:cNvPr>
          <p:cNvSpPr txBox="1"/>
          <p:nvPr/>
        </p:nvSpPr>
        <p:spPr>
          <a:xfrm>
            <a:off x="9213319" y="4898531"/>
            <a:ext cx="2614888" cy="215444"/>
          </a:xfrm>
          <a:prstGeom prst="rect">
            <a:avLst/>
          </a:prstGeom>
          <a:noFill/>
        </p:spPr>
        <p:txBody>
          <a:bodyPr wrap="square">
            <a:spAutoFit/>
          </a:bodyPr>
          <a:lstStyle/>
          <a:p>
            <a:r>
              <a:rPr lang="en-US" sz="800" dirty="0">
                <a:hlinkClick r:id="rId4"/>
              </a:rPr>
              <a:t>Source: </a:t>
            </a:r>
            <a:r>
              <a:rPr lang="en-US" sz="800" dirty="0" err="1">
                <a:hlinkClick r:id="rId4"/>
              </a:rPr>
              <a:t>a.i.</a:t>
            </a:r>
            <a:r>
              <a:rPr lang="en-US" sz="800" dirty="0">
                <a:hlinkClick r:id="rId4"/>
              </a:rPr>
              <a:t> art blog — Pindar Van Arman's </a:t>
            </a:r>
            <a:r>
              <a:rPr lang="en-US" sz="800" dirty="0" err="1">
                <a:hlinkClick r:id="rId4"/>
              </a:rPr>
              <a:t>cloudpainter</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125025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ED0F-81AD-C5AD-3D4D-40C7EE07EEAC}"/>
              </a:ext>
            </a:extLst>
          </p:cNvPr>
          <p:cNvSpPr>
            <a:spLocks noGrp="1"/>
          </p:cNvSpPr>
          <p:nvPr>
            <p:ph type="title"/>
          </p:nvPr>
        </p:nvSpPr>
        <p:spPr/>
        <p:txBody>
          <a:bodyPr/>
          <a:lstStyle/>
          <a:p>
            <a:r>
              <a:rPr lang="en-US" dirty="0"/>
              <a:t>Generative AI Language Models- Autocomplete</a:t>
            </a:r>
          </a:p>
        </p:txBody>
      </p:sp>
      <p:sp>
        <p:nvSpPr>
          <p:cNvPr id="10" name="Rectangle 5">
            <a:extLst>
              <a:ext uri="{FF2B5EF4-FFF2-40B4-BE49-F238E27FC236}">
                <a16:creationId xmlns:a16="http://schemas.microsoft.com/office/drawing/2014/main" id="{E95EED1D-8DCB-1B59-753E-F34113468756}"/>
              </a:ext>
            </a:extLst>
          </p:cNvPr>
          <p:cNvSpPr>
            <a:spLocks noChangeArrowheads="1"/>
          </p:cNvSpPr>
          <p:nvPr/>
        </p:nvSpPr>
        <p:spPr bwMode="auto">
          <a:xfrm>
            <a:off x="647700" y="1038824"/>
            <a:ext cx="11001525" cy="509370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When I hear rain on my roof, I _______ in my kitchen</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cook soup 9.4%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warm up a kettle 5.2%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nap 2.5%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relax 2.2% </a:t>
            </a:r>
            <a:endParaRPr lang="en-US" altLang="en-US" sz="2400" dirty="0">
              <a:latin typeface="Arial Unicode MS"/>
            </a:endParaRPr>
          </a:p>
          <a:p>
            <a:pPr marL="0" marR="0" lvl="0" indent="0" defTabSz="914400" rtl="0" eaLnBrk="0" fontAlgn="base" latinLnBrk="0" hangingPunct="0">
              <a:lnSpc>
                <a:spcPct val="100000"/>
              </a:lnSpc>
              <a:spcBef>
                <a:spcPct val="0"/>
              </a:spcBef>
              <a:spcAft>
                <a:spcPct val="0"/>
              </a:spcAft>
              <a:buClrTx/>
              <a:buSzTx/>
              <a:buFontTx/>
              <a:buNone/>
              <a:tabLst/>
            </a:pPr>
            <a:r>
              <a:rPr lang="en-US" altLang="en-US" sz="2400" dirty="0">
                <a:latin typeface="+mn-lt"/>
              </a:rPr>
              <a:t>jog</a:t>
            </a:r>
            <a:r>
              <a:rPr lang="en-US" altLang="en-US" sz="2400" dirty="0">
                <a:latin typeface="Arial Unicode MS"/>
              </a:rPr>
              <a:t>…</a:t>
            </a:r>
            <a:endParaRPr kumimoji="0" lang="en-US" altLang="en-US" sz="2400" b="1" i="0" u="none" strike="noStrike" cap="none" normalizeH="0" baseline="0" dirty="0">
              <a:ln>
                <a:noFill/>
              </a:ln>
              <a:solidFill>
                <a:srgbClr val="202124"/>
              </a:solidFill>
              <a:effectLst/>
              <a:latin typeface="+mn-lt"/>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rgbClr val="202124"/>
              </a:solidFill>
              <a:effectLst/>
              <a:latin typeface="+mn-lt"/>
            </a:endParaRP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202124"/>
                </a:solidFill>
                <a:effectLst/>
                <a:latin typeface="+mn-lt"/>
              </a:rPr>
              <a:t>A language model is a machine learning model that aims to predict and generate plausible language. </a:t>
            </a:r>
          </a:p>
          <a:p>
            <a:pPr marR="0" lvl="0"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rgbClr val="202124"/>
              </a:solidFill>
              <a:effectLst/>
              <a:latin typeface="+mn-lt"/>
            </a:endParaRP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solidFill>
                  <a:srgbClr val="202124"/>
                </a:solidFill>
                <a:latin typeface="+mn-lt"/>
              </a:rPr>
              <a:t>Words or characters are converted into numerical tokens.</a:t>
            </a:r>
          </a:p>
          <a:p>
            <a:pPr marR="0" lvl="0" defTabSz="914400" rtl="0" eaLnBrk="0" fontAlgn="base" latinLnBrk="0" hangingPunct="0">
              <a:lnSpc>
                <a:spcPct val="100000"/>
              </a:lnSpc>
              <a:spcBef>
                <a:spcPct val="0"/>
              </a:spcBef>
              <a:spcAft>
                <a:spcPct val="0"/>
              </a:spcAft>
              <a:buClrTx/>
              <a:buSzTx/>
              <a:tabLst/>
            </a:pPr>
            <a:endParaRPr lang="en-US" altLang="en-US" sz="2000" dirty="0">
              <a:solidFill>
                <a:srgbClr val="202124"/>
              </a:solidFill>
              <a:latin typeface="+mn-lt"/>
            </a:endParaRP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solidFill>
                  <a:srgbClr val="202124"/>
                </a:solidFill>
                <a:latin typeface="+mn-lt"/>
              </a:rPr>
              <a:t>Estimate </a:t>
            </a:r>
            <a:r>
              <a:rPr kumimoji="0" lang="en-US" altLang="en-US" sz="2000" b="0" i="0" u="none" strike="noStrike" cap="none" normalizeH="0" baseline="0" dirty="0">
                <a:ln>
                  <a:noFill/>
                </a:ln>
                <a:solidFill>
                  <a:srgbClr val="202124"/>
                </a:solidFill>
                <a:effectLst/>
                <a:latin typeface="+mn-lt"/>
              </a:rPr>
              <a:t>the probability of a </a:t>
            </a:r>
            <a:r>
              <a:rPr kumimoji="0" lang="en-US" altLang="en-US" sz="2000" b="0" i="0" u="none" strike="noStrike" cap="none" normalizeH="0" baseline="0" dirty="0">
                <a:ln>
                  <a:noFill/>
                </a:ln>
                <a:solidFill>
                  <a:srgbClr val="202124"/>
                </a:solidFill>
                <a:effectLst/>
                <a:latin typeface="+mn-lt"/>
                <a:hlinkClick r:id="rId3"/>
              </a:rPr>
              <a:t>token</a:t>
            </a:r>
            <a:r>
              <a:rPr kumimoji="0" lang="en-US" altLang="en-US" sz="2000" b="0" i="0" u="none" strike="noStrike" cap="none" normalizeH="0" baseline="0" dirty="0">
                <a:ln>
                  <a:noFill/>
                </a:ln>
                <a:solidFill>
                  <a:srgbClr val="202124"/>
                </a:solidFill>
                <a:effectLst/>
                <a:latin typeface="+mn-lt"/>
              </a:rPr>
              <a:t> or sequence of tokens occurring within a longer sequence of tokens. </a:t>
            </a:r>
            <a:endParaRPr kumimoji="0" lang="en-US" altLang="en-US" sz="2000" b="0" i="0" u="none" strike="noStrike" cap="none" normalizeH="0" baseline="0" dirty="0">
              <a:ln>
                <a:noFill/>
              </a:ln>
              <a:solidFill>
                <a:schemeClr val="tx1"/>
              </a:solidFill>
              <a:effectLst/>
              <a:latin typeface="+mn-lt"/>
            </a:endParaRPr>
          </a:p>
          <a:p>
            <a:pPr marR="0" lvl="0" defTabSz="914400" rtl="0" eaLnBrk="0" fontAlgn="base" latinLnBrk="0" hangingPunct="0">
              <a:lnSpc>
                <a:spcPct val="100000"/>
              </a:lnSpc>
              <a:spcBef>
                <a:spcPct val="0"/>
              </a:spcBef>
              <a:spcAft>
                <a:spcPct val="0"/>
              </a:spcAft>
              <a:buClrTx/>
              <a:buSzTx/>
              <a:tabLst/>
            </a:pPr>
            <a:endParaRPr kumimoji="0" lang="en-US" altLang="en-US" sz="1200" b="0" i="0" u="none" strike="noStrike" cap="none" normalizeH="0" baseline="0" dirty="0">
              <a:ln>
                <a:noFill/>
              </a:ln>
              <a:solidFill>
                <a:srgbClr val="202124"/>
              </a:solidFill>
              <a:effectLst/>
              <a:latin typeface="+mn-lt"/>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B42D2419-83BA-8C75-7650-2A8188F03318}"/>
              </a:ext>
            </a:extLst>
          </p:cNvPr>
          <p:cNvSpPr txBox="1"/>
          <p:nvPr/>
        </p:nvSpPr>
        <p:spPr>
          <a:xfrm>
            <a:off x="295328" y="5918255"/>
            <a:ext cx="9166172" cy="246221"/>
          </a:xfrm>
          <a:prstGeom prst="rect">
            <a:avLst/>
          </a:prstGeom>
          <a:noFill/>
        </p:spPr>
        <p:txBody>
          <a:bodyPr wrap="square">
            <a:spAutoFit/>
          </a:bodyPr>
          <a:lstStyle/>
          <a:p>
            <a:r>
              <a:rPr lang="en-US" sz="1000" dirty="0">
                <a:hlinkClick r:id="rId4"/>
              </a:rPr>
              <a:t>Source: Introduction to Large Language Models  |  Machine Learning  |  Google for Developers</a:t>
            </a:r>
            <a:endParaRPr lang="en-US" sz="1000" dirty="0"/>
          </a:p>
        </p:txBody>
      </p:sp>
    </p:spTree>
    <p:extLst>
      <p:ext uri="{BB962C8B-B14F-4D97-AF65-F5344CB8AC3E}">
        <p14:creationId xmlns:p14="http://schemas.microsoft.com/office/powerpoint/2010/main" val="13616541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TITLED [Read-Only]" id="{11FA3DB2-FE73-408B-816C-25447607CD26}" vid="{87631453-28DF-4CC9-A4F7-BEF252D23D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Action xmlns="6dfc6e00-eaa7-471f-8691-9b952787d5c9">Keep</Action>
    <Description_x0020_2 xmlns="6dfc6e00-eaa7-471f-8691-9b952787d5c9" xsi:nil="true"/>
    <TaxCatchAll xmlns="cfe53b65-3c36-4587-b144-e9caa3012b85"/>
    <Document_x0020_Type xmlns="6dfc6e00-eaa7-471f-8691-9b952787d5c9" xsi:nil="true"/>
    <Keywords0 xmlns="6dfc6e00-eaa7-471f-8691-9b952787d5c9" xsi:nil="true"/>
    <TaxKeywordTaxHTField xmlns="cfe53b65-3c36-4587-b144-e9caa3012b85">
      <Terms xmlns="http://schemas.microsoft.com/office/infopath/2007/PartnerControls"/>
    </TaxKeywordTaxHTField>
    <PublishingExpirationDate xmlns="http://schemas.microsoft.com/sharepoint/v3" xsi:nil="true"/>
    <Document_x0020_Date xmlns="6dfc6e00-eaa7-471f-8691-9b952787d5c9" xsi:nil="true"/>
    <PublishingStartDate xmlns="http://schemas.microsoft.com/sharepoint/v3" xsi:nil="true"/>
    <Description0 xmlns="6dfc6e00-eaa7-471f-8691-9b952787d5c9" xsi:nil="true"/>
  </documentManagement>
</p:properties>
</file>

<file path=customXml/itemProps1.xml><?xml version="1.0" encoding="utf-8"?>
<ds:datastoreItem xmlns:ds="http://schemas.openxmlformats.org/officeDocument/2006/customXml" ds:itemID="{474F2FE9-8A71-4652-9264-B2323A2D0C96}"/>
</file>

<file path=customXml/itemProps2.xml><?xml version="1.0" encoding="utf-8"?>
<ds:datastoreItem xmlns:ds="http://schemas.openxmlformats.org/officeDocument/2006/customXml" ds:itemID="{F14CBAFB-D44E-4532-9860-41EBEA8CFBBF}"/>
</file>

<file path=customXml/itemProps3.xml><?xml version="1.0" encoding="utf-8"?>
<ds:datastoreItem xmlns:ds="http://schemas.openxmlformats.org/officeDocument/2006/customXml" ds:itemID="{42DB1F3C-DE83-43AD-80CE-79E78F4FDB87}"/>
</file>

<file path=docProps/app.xml><?xml version="1.0" encoding="utf-8"?>
<Properties xmlns="http://schemas.openxmlformats.org/officeDocument/2006/extended-properties" xmlns:vt="http://schemas.openxmlformats.org/officeDocument/2006/docPropsVTypes">
  <Template>2023 WSW PPT Template</Template>
  <TotalTime>3069</TotalTime>
  <Words>1515</Words>
  <Application>Microsoft Office PowerPoint</Application>
  <PresentationFormat>Widescreen</PresentationFormat>
  <Paragraphs>117</Paragraphs>
  <Slides>13</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Arial Unicode MS</vt:lpstr>
      <vt:lpstr>Calibri</vt:lpstr>
      <vt:lpstr>Calibri Light</vt:lpstr>
      <vt:lpstr>Century Gothic</vt:lpstr>
      <vt:lpstr>Helvetica</vt:lpstr>
      <vt:lpstr>Oswald</vt:lpstr>
      <vt:lpstr>Poppins</vt:lpstr>
      <vt:lpstr>proxima-nova</vt:lpstr>
      <vt:lpstr>Söhne</vt:lpstr>
      <vt:lpstr>Office Theme</vt:lpstr>
      <vt:lpstr>AI 101 – Understanding Generative AI and Large Language Models  10th October 2023</vt:lpstr>
      <vt:lpstr>AI Standards in Time Magazine !</vt:lpstr>
      <vt:lpstr>Prompt: What is Generative AI?</vt:lpstr>
      <vt:lpstr>AI Defined</vt:lpstr>
      <vt:lpstr>Machine Learning: Regression and Clustering </vt:lpstr>
      <vt:lpstr>Neural Networks </vt:lpstr>
      <vt:lpstr>Deep Learning – Training and Inference</vt:lpstr>
      <vt:lpstr>Generative AI - Images</vt:lpstr>
      <vt:lpstr>Generative AI Language Models- Autocomplete</vt:lpstr>
      <vt:lpstr>Generative AI LLMs- Attention is All You Need</vt:lpstr>
      <vt:lpstr>Challenges with GenerativeAI</vt:lpstr>
      <vt:lpstr>Prompt: Will Generative AI Rewrite the Future?</vt:lpstr>
      <vt:lpstr>For More Information</vt:lpstr>
    </vt:vector>
  </TitlesOfParts>
  <Company>ANSI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 Zabinski</dc:creator>
  <cp:lastModifiedBy>Jana Zabinski</cp:lastModifiedBy>
  <cp:revision>16</cp:revision>
  <dcterms:created xsi:type="dcterms:W3CDTF">2023-08-22T16:57:50Z</dcterms:created>
  <dcterms:modified xsi:type="dcterms:W3CDTF">2023-10-07T14:15:36Z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TaxKeyword">
    <vt:lpwstr/>
  </property>
</Properties>
</file>